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50bc4e26a3da4d00"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47"/>
  </p:notesMasterIdLst>
  <p:handoutMasterIdLst>
    <p:handoutMasterId r:id="rId48"/>
  </p:handoutMasterIdLst>
  <p:sldIdLst>
    <p:sldId id="303" r:id="rId5"/>
    <p:sldId id="309" r:id="rId6"/>
    <p:sldId id="285" r:id="rId7"/>
    <p:sldId id="318" r:id="rId8"/>
    <p:sldId id="286" r:id="rId9"/>
    <p:sldId id="319" r:id="rId10"/>
    <p:sldId id="330" r:id="rId11"/>
    <p:sldId id="329" r:id="rId12"/>
    <p:sldId id="351" r:id="rId13"/>
    <p:sldId id="321" r:id="rId14"/>
    <p:sldId id="287" r:id="rId15"/>
    <p:sldId id="326" r:id="rId16"/>
    <p:sldId id="325" r:id="rId17"/>
    <p:sldId id="310" r:id="rId18"/>
    <p:sldId id="322" r:id="rId19"/>
    <p:sldId id="323" r:id="rId20"/>
    <p:sldId id="347" r:id="rId21"/>
    <p:sldId id="311" r:id="rId22"/>
    <p:sldId id="349" r:id="rId23"/>
    <p:sldId id="350" r:id="rId24"/>
    <p:sldId id="333" r:id="rId25"/>
    <p:sldId id="332" r:id="rId26"/>
    <p:sldId id="334" r:id="rId27"/>
    <p:sldId id="312" r:id="rId28"/>
    <p:sldId id="337" r:id="rId29"/>
    <p:sldId id="338" r:id="rId30"/>
    <p:sldId id="339" r:id="rId31"/>
    <p:sldId id="313" r:id="rId32"/>
    <p:sldId id="341" r:id="rId33"/>
    <p:sldId id="340" r:id="rId34"/>
    <p:sldId id="314" r:id="rId35"/>
    <p:sldId id="342" r:id="rId36"/>
    <p:sldId id="343" r:id="rId37"/>
    <p:sldId id="344" r:id="rId38"/>
    <p:sldId id="345" r:id="rId39"/>
    <p:sldId id="315" r:id="rId40"/>
    <p:sldId id="346" r:id="rId41"/>
    <p:sldId id="316" r:id="rId42"/>
    <p:sldId id="335" r:id="rId43"/>
    <p:sldId id="317" r:id="rId44"/>
    <p:sldId id="291" r:id="rId45"/>
    <p:sldId id="33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3DEF28-32BD-4D85-A332-914F825704B4}">
          <p14:sldIdLst>
            <p14:sldId id="303"/>
            <p14:sldId id="309"/>
            <p14:sldId id="285"/>
            <p14:sldId id="318"/>
            <p14:sldId id="286"/>
            <p14:sldId id="319"/>
            <p14:sldId id="330"/>
            <p14:sldId id="329"/>
            <p14:sldId id="351"/>
            <p14:sldId id="321"/>
            <p14:sldId id="287"/>
            <p14:sldId id="326"/>
            <p14:sldId id="325"/>
            <p14:sldId id="310"/>
            <p14:sldId id="322"/>
            <p14:sldId id="323"/>
            <p14:sldId id="347"/>
            <p14:sldId id="311"/>
            <p14:sldId id="349"/>
            <p14:sldId id="350"/>
            <p14:sldId id="333"/>
            <p14:sldId id="332"/>
            <p14:sldId id="334"/>
            <p14:sldId id="312"/>
            <p14:sldId id="337"/>
            <p14:sldId id="338"/>
            <p14:sldId id="339"/>
            <p14:sldId id="313"/>
            <p14:sldId id="341"/>
            <p14:sldId id="340"/>
            <p14:sldId id="314"/>
            <p14:sldId id="342"/>
            <p14:sldId id="343"/>
            <p14:sldId id="344"/>
            <p14:sldId id="345"/>
            <p14:sldId id="315"/>
            <p14:sldId id="346"/>
            <p14:sldId id="316"/>
            <p14:sldId id="335"/>
            <p14:sldId id="317"/>
            <p14:sldId id="291"/>
            <p14:sldId id="33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C289B148-69CD-F408-ABD0-570112907BB6}" name="Nicola Lawson" initials="NL" userId="S::Nicola.Lawson@cqc.org.uk::54ea8d3a-df9c-4289-9af4-54e9202d4ea8" providerId="AD"/>
  <p188:author id="{FBD522E1-6DF5-F8D6-8972-FEBBD56EDC55}" name="Catherine Davidson" initials="CD" userId="S::Catherine.Davidson@surveycoordination.com::696becb2-16c9-4aa5-b208-00ea3f8010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9"/>
    <a:srgbClr val="1E445C"/>
    <a:srgbClr val="8A2700"/>
    <a:srgbClr val="007B4E"/>
    <a:srgbClr val="4D4D4D"/>
    <a:srgbClr val="9D9E9C"/>
    <a:srgbClr val="954F72"/>
    <a:srgbClr val="FFD700"/>
    <a:srgbClr val="FF7037"/>
    <a:srgbClr val="FFA0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32" autoAdjust="0"/>
    <p:restoredTop sz="84637" autoAdjust="0"/>
  </p:normalViewPr>
  <p:slideViewPr>
    <p:cSldViewPr snapToGrid="0" showGuides="1">
      <p:cViewPr varScale="1">
        <p:scale>
          <a:sx n="51" d="100"/>
          <a:sy n="51" d="100"/>
        </p:scale>
        <p:origin x="24" y="60"/>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9828D-2404-8ED0-2ED7-EA60502A9A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0662141-F420-4FE3-5BDB-64C3DC4189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BA6975-7D2A-445A-9789-FA2D72DD4FB1}" type="datetimeFigureOut">
              <a:rPr lang="en-GB" smtClean="0"/>
              <a:t>12/02/2025</a:t>
            </a:fld>
            <a:endParaRPr lang="en-GB" dirty="0"/>
          </a:p>
        </p:txBody>
      </p:sp>
      <p:sp>
        <p:nvSpPr>
          <p:cNvPr id="4" name="Footer Placeholder 3">
            <a:extLst>
              <a:ext uri="{FF2B5EF4-FFF2-40B4-BE49-F238E27FC236}">
                <a16:creationId xmlns:a16="http://schemas.microsoft.com/office/drawing/2014/main" id="{966514E5-BCC9-DA61-EE05-68EED62D6C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416669BE-4E59-081D-5D2B-93A2B994C3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035DE5-8A5C-4236-8C03-BB7CC6B03A99}" type="slidenum">
              <a:rPr lang="en-GB" smtClean="0"/>
              <a:t>‹#›</a:t>
            </a:fld>
            <a:endParaRPr lang="en-GB" dirty="0"/>
          </a:p>
        </p:txBody>
      </p:sp>
    </p:spTree>
    <p:extLst>
      <p:ext uri="{BB962C8B-B14F-4D97-AF65-F5344CB8AC3E}">
        <p14:creationId xmlns:p14="http://schemas.microsoft.com/office/powerpoint/2010/main" val="381296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07942-400A-45BE-BEAB-1370B6009C2E}" type="datetimeFigureOut">
              <a:rPr lang="en-GB" smtClean="0"/>
              <a:t>12/02/2025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0CD9E-D913-4CD1-93CA-74512890DE89}" type="slidenum">
              <a:rPr lang="en-GB" smtClean="0"/>
              <a:t>‹#›</a:t>
            </a:fld>
            <a:endParaRPr lang="en-GB" dirty="0"/>
          </a:p>
        </p:txBody>
      </p:sp>
    </p:spTree>
    <p:extLst>
      <p:ext uri="{BB962C8B-B14F-4D97-AF65-F5344CB8AC3E}">
        <p14:creationId xmlns:p14="http://schemas.microsoft.com/office/powerpoint/2010/main" val="132681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4</a:t>
            </a:fld>
            <a:endParaRPr lang="en-GB" dirty="0"/>
          </a:p>
        </p:txBody>
      </p:sp>
    </p:spTree>
    <p:extLst>
      <p:ext uri="{BB962C8B-B14F-4D97-AF65-F5344CB8AC3E}">
        <p14:creationId xmlns:p14="http://schemas.microsoft.com/office/powerpoint/2010/main" val="240262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9</a:t>
            </a:fld>
            <a:endParaRPr lang="en-GB" dirty="0"/>
          </a:p>
        </p:txBody>
      </p:sp>
    </p:spTree>
    <p:extLst>
      <p:ext uri="{BB962C8B-B14F-4D97-AF65-F5344CB8AC3E}">
        <p14:creationId xmlns:p14="http://schemas.microsoft.com/office/powerpoint/2010/main" val="178547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17</a:t>
            </a:fld>
            <a:endParaRPr lang="en-GB" dirty="0"/>
          </a:p>
        </p:txBody>
      </p:sp>
    </p:spTree>
    <p:extLst>
      <p:ext uri="{BB962C8B-B14F-4D97-AF65-F5344CB8AC3E}">
        <p14:creationId xmlns:p14="http://schemas.microsoft.com/office/powerpoint/2010/main" val="182196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2BE24-0C40-02B2-D8E3-A4DFAAD6C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DC7D8-CD7D-6AAE-CC88-0BFA3B426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21CAC-85A1-685F-AD11-A2E6FECD2A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F0C725D-9234-C02D-B4AB-E7F824A6FFD7}"/>
              </a:ext>
            </a:extLst>
          </p:cNvPr>
          <p:cNvSpPr>
            <a:spLocks noGrp="1"/>
          </p:cNvSpPr>
          <p:nvPr>
            <p:ph type="sldNum" sz="quarter" idx="5"/>
          </p:nvPr>
        </p:nvSpPr>
        <p:spPr/>
        <p:txBody>
          <a:bodyPr/>
          <a:lstStyle/>
          <a:p>
            <a:fld id="{F760CD9E-D913-4CD1-93CA-74512890DE89}" type="slidenum">
              <a:rPr lang="en-GB" smtClean="0"/>
              <a:t>32</a:t>
            </a:fld>
            <a:endParaRPr lang="en-GB" dirty="0"/>
          </a:p>
        </p:txBody>
      </p:sp>
    </p:spTree>
    <p:extLst>
      <p:ext uri="{BB962C8B-B14F-4D97-AF65-F5344CB8AC3E}">
        <p14:creationId xmlns:p14="http://schemas.microsoft.com/office/powerpoint/2010/main" val="16095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D721A-8485-ED8B-F514-D7B2023C1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5BEB3-DFE0-73FE-E719-AC1B8CF73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932716-9767-9186-A7F3-EE948082F1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AB965AD-0BB3-1D53-C101-A92DBFF55885}"/>
              </a:ext>
            </a:extLst>
          </p:cNvPr>
          <p:cNvSpPr>
            <a:spLocks noGrp="1"/>
          </p:cNvSpPr>
          <p:nvPr>
            <p:ph type="sldNum" sz="quarter" idx="5"/>
          </p:nvPr>
        </p:nvSpPr>
        <p:spPr/>
        <p:txBody>
          <a:bodyPr/>
          <a:lstStyle/>
          <a:p>
            <a:fld id="{F760CD9E-D913-4CD1-93CA-74512890DE89}" type="slidenum">
              <a:rPr lang="en-GB" smtClean="0"/>
              <a:t>33</a:t>
            </a:fld>
            <a:endParaRPr lang="en-GB" dirty="0"/>
          </a:p>
        </p:txBody>
      </p:sp>
    </p:spTree>
    <p:extLst>
      <p:ext uri="{BB962C8B-B14F-4D97-AF65-F5344CB8AC3E}">
        <p14:creationId xmlns:p14="http://schemas.microsoft.com/office/powerpoint/2010/main" val="145322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851ED-930F-ECC1-263C-256563DB1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B12DA-B435-D379-6FAC-372B241FE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E20AF-2F93-247D-806F-4CFCB41477F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DFE8B2-A3C3-6B02-3588-313A8926B001}"/>
              </a:ext>
            </a:extLst>
          </p:cNvPr>
          <p:cNvSpPr>
            <a:spLocks noGrp="1"/>
          </p:cNvSpPr>
          <p:nvPr>
            <p:ph type="sldNum" sz="quarter" idx="5"/>
          </p:nvPr>
        </p:nvSpPr>
        <p:spPr/>
        <p:txBody>
          <a:bodyPr/>
          <a:lstStyle/>
          <a:p>
            <a:fld id="{F760CD9E-D913-4CD1-93CA-74512890DE89}" type="slidenum">
              <a:rPr lang="en-GB" smtClean="0"/>
              <a:t>34</a:t>
            </a:fld>
            <a:endParaRPr lang="en-GB" dirty="0"/>
          </a:p>
        </p:txBody>
      </p:sp>
    </p:spTree>
    <p:extLst>
      <p:ext uri="{BB962C8B-B14F-4D97-AF65-F5344CB8AC3E}">
        <p14:creationId xmlns:p14="http://schemas.microsoft.com/office/powerpoint/2010/main" val="224549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4BCE-AD1D-B5DA-29BD-69A38013F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A3208-E477-05E1-68F7-4BD6401A6B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036ED-C727-E53F-41FB-03B810974B2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9B84CA-A563-634A-7672-8CBCE343AEA0}"/>
              </a:ext>
            </a:extLst>
          </p:cNvPr>
          <p:cNvSpPr>
            <a:spLocks noGrp="1"/>
          </p:cNvSpPr>
          <p:nvPr>
            <p:ph type="sldNum" sz="quarter" idx="5"/>
          </p:nvPr>
        </p:nvSpPr>
        <p:spPr/>
        <p:txBody>
          <a:bodyPr/>
          <a:lstStyle/>
          <a:p>
            <a:fld id="{F760CD9E-D913-4CD1-93CA-74512890DE89}" type="slidenum">
              <a:rPr lang="en-GB" smtClean="0"/>
              <a:t>35</a:t>
            </a:fld>
            <a:endParaRPr lang="en-GB" dirty="0"/>
          </a:p>
        </p:txBody>
      </p:sp>
    </p:spTree>
    <p:extLst>
      <p:ext uri="{BB962C8B-B14F-4D97-AF65-F5344CB8AC3E}">
        <p14:creationId xmlns:p14="http://schemas.microsoft.com/office/powerpoint/2010/main" val="311639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40</a:t>
            </a:fld>
            <a:endParaRPr lang="en-GB" dirty="0"/>
          </a:p>
        </p:txBody>
      </p:sp>
    </p:spTree>
    <p:extLst>
      <p:ext uri="{BB962C8B-B14F-4D97-AF65-F5344CB8AC3E}">
        <p14:creationId xmlns:p14="http://schemas.microsoft.com/office/powerpoint/2010/main" val="3372920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hyperlink" Target="https://www.linkedin.com/company/picker-institute-europe" TargetMode="External"/><Relationship Id="rId5" Type="http://schemas.openxmlformats.org/officeDocument/2006/relationships/image" Target="../media/image22.png"/><Relationship Id="rId4" Type="http://schemas.openxmlformats.org/officeDocument/2006/relationships/hyperlink" Target="https://twitter.com/pickereurop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dirty="0"/>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Graphic 5">
            <a:extLst>
              <a:ext uri="{FF2B5EF4-FFF2-40B4-BE49-F238E27FC236}">
                <a16:creationId xmlns:a16="http://schemas.microsoft.com/office/drawing/2014/main" id="{0D282A63-20E2-365B-C993-8DDBB07039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3215684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9819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7132474"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Graphic 9">
            <a:extLst>
              <a:ext uri="{FF2B5EF4-FFF2-40B4-BE49-F238E27FC236}">
                <a16:creationId xmlns:a16="http://schemas.microsoft.com/office/drawing/2014/main" id="{F7824AFA-4027-C581-AC91-08779C138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pic>
        <p:nvPicPr>
          <p:cNvPr id="8" name="Picture 7" descr="Two men holding coffee cups&#10;&#10;Description automatically generated">
            <a:extLst>
              <a:ext uri="{FF2B5EF4-FFF2-40B4-BE49-F238E27FC236}">
                <a16:creationId xmlns:a16="http://schemas.microsoft.com/office/drawing/2014/main" id="{A0BAC4E7-6642-A2D4-586C-3B8329721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6496" y="1731355"/>
            <a:ext cx="4126240" cy="4126240"/>
          </a:xfrm>
          <a:prstGeom prst="rect">
            <a:avLst/>
          </a:prstGeom>
        </p:spPr>
      </p:pic>
    </p:spTree>
    <p:extLst>
      <p:ext uri="{BB962C8B-B14F-4D97-AF65-F5344CB8AC3E}">
        <p14:creationId xmlns:p14="http://schemas.microsoft.com/office/powerpoint/2010/main" val="229479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dirty="0"/>
          </a:p>
        </p:txBody>
      </p:sp>
      <p:pic>
        <p:nvPicPr>
          <p:cNvPr id="4" name="Graphic 3">
            <a:extLst>
              <a:ext uri="{FF2B5EF4-FFF2-40B4-BE49-F238E27FC236}">
                <a16:creationId xmlns:a16="http://schemas.microsoft.com/office/drawing/2014/main" id="{B6A2D74B-CA40-3EE6-4A52-3CC2A5BE3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spTree>
    <p:extLst>
      <p:ext uri="{BB962C8B-B14F-4D97-AF65-F5344CB8AC3E}">
        <p14:creationId xmlns:p14="http://schemas.microsoft.com/office/powerpoint/2010/main" val="3408080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6"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dirty="0"/>
          </a:p>
        </p:txBody>
      </p:sp>
      <p:pic>
        <p:nvPicPr>
          <p:cNvPr id="20" name="Graphic 19">
            <a:extLst>
              <a:ext uri="{FF2B5EF4-FFF2-40B4-BE49-F238E27FC236}">
                <a16:creationId xmlns:a16="http://schemas.microsoft.com/office/drawing/2014/main" id="{B549B513-0F72-E02F-7E70-CE5501D4CF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pic>
        <p:nvPicPr>
          <p:cNvPr id="9" name="Picture 8" descr="A person in a grey shirt&#10;&#10;Description automatically generated">
            <a:extLst>
              <a:ext uri="{FF2B5EF4-FFF2-40B4-BE49-F238E27FC236}">
                <a16:creationId xmlns:a16="http://schemas.microsoft.com/office/drawing/2014/main" id="{73616B59-8E20-4A30-29F4-1D7AA7E9D2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9" y="1722563"/>
            <a:ext cx="4132748" cy="4126240"/>
          </a:xfrm>
          <a:prstGeom prst="rect">
            <a:avLst/>
          </a:prstGeom>
        </p:spPr>
      </p:pic>
    </p:spTree>
    <p:extLst>
      <p:ext uri="{BB962C8B-B14F-4D97-AF65-F5344CB8AC3E}">
        <p14:creationId xmlns:p14="http://schemas.microsoft.com/office/powerpoint/2010/main" val="294188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dirty="0"/>
          </a:p>
        </p:txBody>
      </p:sp>
      <p:pic>
        <p:nvPicPr>
          <p:cNvPr id="4" name="Graphic 3">
            <a:extLst>
              <a:ext uri="{FF2B5EF4-FFF2-40B4-BE49-F238E27FC236}">
                <a16:creationId xmlns:a16="http://schemas.microsoft.com/office/drawing/2014/main" id="{2D82969B-6617-BF66-78E3-2ECDEFB5B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spTree>
    <p:extLst>
      <p:ext uri="{BB962C8B-B14F-4D97-AF65-F5344CB8AC3E}">
        <p14:creationId xmlns:p14="http://schemas.microsoft.com/office/powerpoint/2010/main" val="319344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5"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dirty="0"/>
          </a:p>
        </p:txBody>
      </p:sp>
      <p:pic>
        <p:nvPicPr>
          <p:cNvPr id="5" name="Graphic 4">
            <a:extLst>
              <a:ext uri="{FF2B5EF4-FFF2-40B4-BE49-F238E27FC236}">
                <a16:creationId xmlns:a16="http://schemas.microsoft.com/office/drawing/2014/main" id="{DF81DB2A-E5E5-17BB-2D1E-70AEFB47C3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pic>
        <p:nvPicPr>
          <p:cNvPr id="10" name="Picture 9" descr="A person and person talking&#10;&#10;Description automatically generated">
            <a:extLst>
              <a:ext uri="{FF2B5EF4-FFF2-40B4-BE49-F238E27FC236}">
                <a16:creationId xmlns:a16="http://schemas.microsoft.com/office/drawing/2014/main" id="{AFC65583-B1A4-D4C0-FD41-98769CF230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8" y="1707289"/>
            <a:ext cx="4142293" cy="4142293"/>
          </a:xfrm>
          <a:prstGeom prst="rect">
            <a:avLst/>
          </a:prstGeom>
        </p:spPr>
      </p:pic>
    </p:spTree>
    <p:extLst>
      <p:ext uri="{BB962C8B-B14F-4D97-AF65-F5344CB8AC3E}">
        <p14:creationId xmlns:p14="http://schemas.microsoft.com/office/powerpoint/2010/main" val="316486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dirty="0"/>
          </a:p>
        </p:txBody>
      </p:sp>
    </p:spTree>
    <p:extLst>
      <p:ext uri="{BB962C8B-B14F-4D97-AF65-F5344CB8AC3E}">
        <p14:creationId xmlns:p14="http://schemas.microsoft.com/office/powerpoint/2010/main" val="54424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7DCD1E-9939-FB4C-4077-BFEF86F4F212}"/>
              </a:ext>
            </a:extLst>
          </p:cNvPr>
          <p:cNvSpPr txBox="1">
            <a:spLocks/>
          </p:cNvSpPr>
          <p:nvPr userDrawn="1"/>
        </p:nvSpPr>
        <p:spPr>
          <a:xfrm>
            <a:off x="353752" y="288337"/>
            <a:ext cx="7181133" cy="11979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3200" b="0" dirty="0">
                <a:solidFill>
                  <a:schemeClr val="accent1"/>
                </a:solidFill>
                <a:latin typeface="+mj-lt"/>
                <a:cs typeface="Arial" panose="020B0604020202020204" pitchFamily="34" charset="0"/>
              </a:rPr>
              <a:t>The highest quality person </a:t>
            </a:r>
            <a:br>
              <a:rPr lang="en-GB" sz="3200" b="0" dirty="0">
                <a:solidFill>
                  <a:schemeClr val="accent1"/>
                </a:solidFill>
                <a:latin typeface="+mj-lt"/>
                <a:cs typeface="Arial" panose="020B0604020202020204" pitchFamily="34" charset="0"/>
              </a:rPr>
            </a:br>
            <a:r>
              <a:rPr lang="en-GB" sz="3200" b="0" dirty="0">
                <a:solidFill>
                  <a:schemeClr val="accent1"/>
                </a:solidFill>
                <a:latin typeface="+mj-lt"/>
                <a:cs typeface="Arial" panose="020B0604020202020204" pitchFamily="34" charset="0"/>
              </a:rPr>
              <a:t>centred care for all, always</a:t>
            </a:r>
          </a:p>
        </p:txBody>
      </p:sp>
      <p:sp>
        <p:nvSpPr>
          <p:cNvPr id="2" name="Subtitle 2">
            <a:extLst>
              <a:ext uri="{FF2B5EF4-FFF2-40B4-BE49-F238E27FC236}">
                <a16:creationId xmlns:a16="http://schemas.microsoft.com/office/drawing/2014/main" id="{4B975FB9-E85C-B2C8-B263-23827E01536E}"/>
              </a:ext>
            </a:extLst>
          </p:cNvPr>
          <p:cNvSpPr txBox="1">
            <a:spLocks/>
          </p:cNvSpPr>
          <p:nvPr userDrawn="1"/>
        </p:nvSpPr>
        <p:spPr>
          <a:xfrm>
            <a:off x="365627" y="4594859"/>
            <a:ext cx="4897436" cy="212365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120000"/>
              <a:buFont typeface="Symbol" panose="05050102010706020507" pitchFamily="18" charset="2"/>
              <a:buBlip>
                <a:blip r:embed="rId2"/>
              </a:buBlip>
              <a:defRPr lang="en-GB" sz="160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200" b="0" dirty="0">
                <a:solidFill>
                  <a:schemeClr val="tx1"/>
                </a:solidFill>
                <a:latin typeface="+mn-lt"/>
                <a:cs typeface="Arial" panose="020B0604020202020204" pitchFamily="34" charset="0"/>
              </a:rPr>
              <a:t>Picker Institute Europe</a:t>
            </a:r>
          </a:p>
          <a:p>
            <a:pPr>
              <a:spcBef>
                <a:spcPts val="0"/>
              </a:spcBef>
            </a:pPr>
            <a:r>
              <a:rPr lang="en-GB" sz="1100" b="0" dirty="0">
                <a:solidFill>
                  <a:schemeClr val="tx1"/>
                </a:solidFill>
                <a:latin typeface="+mn-lt"/>
                <a:cs typeface="Arial" panose="020B0604020202020204" pitchFamily="34" charset="0"/>
              </a:rPr>
              <a:t>Suite 6, Fountain House</a:t>
            </a:r>
          </a:p>
          <a:p>
            <a:pPr>
              <a:spcBef>
                <a:spcPts val="0"/>
              </a:spcBef>
            </a:pPr>
            <a:r>
              <a:rPr lang="en-GB" sz="1100" b="0" dirty="0">
                <a:solidFill>
                  <a:schemeClr val="tx1"/>
                </a:solidFill>
                <a:latin typeface="+mn-lt"/>
                <a:cs typeface="Arial" panose="020B0604020202020204" pitchFamily="34" charset="0"/>
              </a:rPr>
              <a:t>1200 Parkway Court</a:t>
            </a:r>
          </a:p>
          <a:p>
            <a:pPr>
              <a:spcBef>
                <a:spcPts val="0"/>
              </a:spcBef>
            </a:pPr>
            <a:r>
              <a:rPr lang="en-GB" sz="1100" b="0" dirty="0">
                <a:solidFill>
                  <a:schemeClr val="tx1"/>
                </a:solidFill>
                <a:latin typeface="+mn-lt"/>
                <a:cs typeface="Arial" panose="020B0604020202020204" pitchFamily="34" charset="0"/>
              </a:rPr>
              <a:t>John Smith Drive</a:t>
            </a:r>
          </a:p>
          <a:p>
            <a:pPr>
              <a:spcBef>
                <a:spcPts val="0"/>
              </a:spcBef>
            </a:pPr>
            <a:r>
              <a:rPr lang="en-GB" sz="1100" b="0" dirty="0">
                <a:solidFill>
                  <a:schemeClr val="tx1"/>
                </a:solidFill>
                <a:latin typeface="+mn-lt"/>
                <a:cs typeface="Arial" panose="020B0604020202020204" pitchFamily="34" charset="0"/>
              </a:rPr>
              <a:t>Oxford OX4 2JY</a:t>
            </a: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r>
              <a:rPr lang="en-GB" sz="900" b="0" dirty="0">
                <a:solidFill>
                  <a:schemeClr val="tx1"/>
                </a:solidFill>
                <a:latin typeface="+mn-lt"/>
                <a:cs typeface="Arial" panose="020B0604020202020204" pitchFamily="34" charset="0"/>
              </a:rPr>
              <a:t>Charity registered in England and Wales: 1081688</a:t>
            </a:r>
          </a:p>
          <a:p>
            <a:pPr>
              <a:spcBef>
                <a:spcPts val="0"/>
              </a:spcBef>
            </a:pPr>
            <a:r>
              <a:rPr lang="en-GB" sz="900" b="0" dirty="0">
                <a:solidFill>
                  <a:schemeClr val="tx1"/>
                </a:solidFill>
                <a:latin typeface="+mn-lt"/>
                <a:cs typeface="Arial" panose="020B0604020202020204" pitchFamily="34" charset="0"/>
              </a:rPr>
              <a:t>Charity registered in Scotland: SC045048</a:t>
            </a:r>
          </a:p>
          <a:p>
            <a:pPr>
              <a:spcBef>
                <a:spcPts val="0"/>
              </a:spcBef>
            </a:pPr>
            <a:r>
              <a:rPr lang="en-GB" sz="900" b="0" dirty="0">
                <a:solidFill>
                  <a:schemeClr val="tx1"/>
                </a:solidFill>
                <a:latin typeface="+mn-lt"/>
                <a:cs typeface="Arial" panose="020B0604020202020204" pitchFamily="34" charset="0"/>
              </a:rPr>
              <a:t>Company limited by guarantee registered in England and Wales</a:t>
            </a:r>
          </a:p>
        </p:txBody>
      </p:sp>
      <p:pic>
        <p:nvPicPr>
          <p:cNvPr id="4" name="Picture 3" descr="A blue circle with white letters on it&#10;&#10;Description automatically generated">
            <a:extLst>
              <a:ext uri="{FF2B5EF4-FFF2-40B4-BE49-F238E27FC236}">
                <a16:creationId xmlns:a16="http://schemas.microsoft.com/office/drawing/2014/main" id="{D47CE1E9-B235-C6B7-0AF2-59BE9739B6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283" y="5711851"/>
            <a:ext cx="330200" cy="330200"/>
          </a:xfrm>
          <a:prstGeom prst="rect">
            <a:avLst/>
          </a:prstGeom>
        </p:spPr>
      </p:pic>
      <p:sp>
        <p:nvSpPr>
          <p:cNvPr id="5" name="TextBox 4">
            <a:extLst>
              <a:ext uri="{FF2B5EF4-FFF2-40B4-BE49-F238E27FC236}">
                <a16:creationId xmlns:a16="http://schemas.microsoft.com/office/drawing/2014/main" id="{CEE73968-468B-C23D-E806-5458DEBE6251}"/>
              </a:ext>
            </a:extLst>
          </p:cNvPr>
          <p:cNvSpPr txBox="1"/>
          <p:nvPr userDrawn="1"/>
        </p:nvSpPr>
        <p:spPr>
          <a:xfrm>
            <a:off x="657341" y="5701751"/>
            <a:ext cx="16088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@pickereurope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pic>
        <p:nvPicPr>
          <p:cNvPr id="8" name="Picture 7" descr="A white x on a black background&#10;&#10;Description automatically generated">
            <a:extLst>
              <a:ext uri="{FF2B5EF4-FFF2-40B4-BE49-F238E27FC236}">
                <a16:creationId xmlns:a16="http://schemas.microsoft.com/office/drawing/2014/main" id="{3CE2EF18-79B1-0BB3-5E1F-5A0A9ADC0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752" y="5710328"/>
            <a:ext cx="308758" cy="308758"/>
          </a:xfrm>
          <a:prstGeom prst="rect">
            <a:avLst/>
          </a:prstGeom>
        </p:spPr>
      </p:pic>
      <p:sp>
        <p:nvSpPr>
          <p:cNvPr id="10" name="TextBox 9">
            <a:extLst>
              <a:ext uri="{FF2B5EF4-FFF2-40B4-BE49-F238E27FC236}">
                <a16:creationId xmlns:a16="http://schemas.microsoft.com/office/drawing/2014/main" id="{A529ECB2-ACF3-5E8C-AB5E-FF7E4864AD00}"/>
              </a:ext>
            </a:extLst>
          </p:cNvPr>
          <p:cNvSpPr txBox="1"/>
          <p:nvPr userDrawn="1"/>
        </p:nvSpPr>
        <p:spPr>
          <a:xfrm>
            <a:off x="2633934" y="5701750"/>
            <a:ext cx="3307967" cy="584775"/>
          </a:xfrm>
          <a:prstGeom prst="rect">
            <a:avLst/>
          </a:prstGeom>
          <a:noFill/>
        </p:spPr>
        <p:txBody>
          <a:bodyPr wrap="square" rtlCol="0">
            <a:spAutoFit/>
          </a:bodyPr>
          <a:lstStyle/>
          <a:p>
            <a:pPr algn="l" fontAlgn="base"/>
            <a:r>
              <a:rPr lang="en-GB" sz="1400" b="0" i="0" u="none" strike="noStrike" dirty="0">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/picker-institute-europe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sp>
        <p:nvSpPr>
          <p:cNvPr id="11" name="TextBox 10">
            <a:extLst>
              <a:ext uri="{FF2B5EF4-FFF2-40B4-BE49-F238E27FC236}">
                <a16:creationId xmlns:a16="http://schemas.microsoft.com/office/drawing/2014/main" id="{F807AD48-FFB3-9652-1BC4-BD836C38BDE8}"/>
              </a:ext>
            </a:extLst>
          </p:cNvPr>
          <p:cNvSpPr txBox="1"/>
          <p:nvPr userDrawn="1"/>
        </p:nvSpPr>
        <p:spPr>
          <a:xfrm>
            <a:off x="2258794" y="4558901"/>
            <a:ext cx="2790701" cy="877163"/>
          </a:xfrm>
          <a:prstGeom prst="rect">
            <a:avLst/>
          </a:prstGeom>
          <a:noFill/>
        </p:spPr>
        <p:txBody>
          <a:bodyPr wrap="square" rtlCol="0">
            <a:spAutoFit/>
          </a:bodyPr>
          <a:lstStyle/>
          <a:p>
            <a:pPr>
              <a:spcBef>
                <a:spcPts val="0"/>
              </a:spcBef>
            </a:pPr>
            <a:r>
              <a:rPr lang="en-GB" sz="1100" b="0" dirty="0">
                <a:solidFill>
                  <a:schemeClr val="tx1"/>
                </a:solidFill>
                <a:latin typeface="+mn-lt"/>
                <a:cs typeface="Arial" panose="020B0604020202020204" pitchFamily="34" charset="0"/>
              </a:rPr>
              <a:t>Tel: + 44 (0) 1865 208100     </a:t>
            </a:r>
          </a:p>
          <a:p>
            <a:pPr>
              <a:spcBef>
                <a:spcPts val="0"/>
              </a:spcBef>
            </a:pPr>
            <a:r>
              <a:rPr lang="en-GB" sz="1100" b="0" dirty="0">
                <a:solidFill>
                  <a:schemeClr val="tx1"/>
                </a:solidFill>
                <a:latin typeface="+mn-lt"/>
                <a:cs typeface="Arial" panose="020B0604020202020204" pitchFamily="34" charset="0"/>
              </a:rPr>
              <a:t>info@pickereurope.ac.uk     </a:t>
            </a:r>
          </a:p>
          <a:p>
            <a:pPr>
              <a:spcBef>
                <a:spcPts val="0"/>
              </a:spcBef>
            </a:pPr>
            <a:r>
              <a:rPr lang="en-GB" sz="1100" b="0" dirty="0">
                <a:solidFill>
                  <a:schemeClr val="tx1"/>
                </a:solidFill>
                <a:latin typeface="+mn-lt"/>
                <a:cs typeface="Arial" panose="020B0604020202020204" pitchFamily="34" charset="0"/>
              </a:rPr>
              <a:t>https://picker.org</a:t>
            </a:r>
          </a:p>
          <a:p>
            <a:endParaRPr lang="en-GB" dirty="0"/>
          </a:p>
        </p:txBody>
      </p:sp>
      <p:pic>
        <p:nvPicPr>
          <p:cNvPr id="9" name="Graphic 8">
            <a:extLst>
              <a:ext uri="{FF2B5EF4-FFF2-40B4-BE49-F238E27FC236}">
                <a16:creationId xmlns:a16="http://schemas.microsoft.com/office/drawing/2014/main" id="{D7F7DCAC-B2DB-31CD-2736-B290D9C9A3C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088083" y="-2251329"/>
            <a:ext cx="8092941" cy="8092941"/>
          </a:xfrm>
          <a:prstGeom prst="rect">
            <a:avLst/>
          </a:prstGeom>
        </p:spPr>
      </p:pic>
    </p:spTree>
    <p:extLst>
      <p:ext uri="{BB962C8B-B14F-4D97-AF65-F5344CB8AC3E}">
        <p14:creationId xmlns:p14="http://schemas.microsoft.com/office/powerpoint/2010/main" val="260991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dirty="0"/>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Picture 5" descr="Two people looking at something&#10;&#10;Description automatically generated">
            <a:extLst>
              <a:ext uri="{FF2B5EF4-FFF2-40B4-BE49-F238E27FC236}">
                <a16:creationId xmlns:a16="http://schemas.microsoft.com/office/drawing/2014/main" id="{032D1DFC-EF6F-CB30-382E-0F879F18D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685" y="-1998316"/>
            <a:ext cx="7843284" cy="7855656"/>
          </a:xfrm>
          <a:prstGeom prst="rect">
            <a:avLst/>
          </a:prstGeom>
        </p:spPr>
      </p:pic>
    </p:spTree>
    <p:extLst>
      <p:ext uri="{BB962C8B-B14F-4D97-AF65-F5344CB8AC3E}">
        <p14:creationId xmlns:p14="http://schemas.microsoft.com/office/powerpoint/2010/main" val="336833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dirty="0"/>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in a grey shirt&#10;&#10;Description automatically generated">
            <a:extLst>
              <a:ext uri="{FF2B5EF4-FFF2-40B4-BE49-F238E27FC236}">
                <a16:creationId xmlns:a16="http://schemas.microsoft.com/office/drawing/2014/main" id="{D25D9329-4A5B-C5AD-AEAE-F3EC51B0C5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592" y="-1985193"/>
            <a:ext cx="7848602" cy="7836242"/>
          </a:xfrm>
          <a:prstGeom prst="rect">
            <a:avLst/>
          </a:prstGeom>
        </p:spPr>
      </p:pic>
    </p:spTree>
    <p:extLst>
      <p:ext uri="{BB962C8B-B14F-4D97-AF65-F5344CB8AC3E}">
        <p14:creationId xmlns:p14="http://schemas.microsoft.com/office/powerpoint/2010/main" val="17187703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dirty="0"/>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and person looking at each other&#10;&#10;Description automatically generated">
            <a:extLst>
              <a:ext uri="{FF2B5EF4-FFF2-40B4-BE49-F238E27FC236}">
                <a16:creationId xmlns:a16="http://schemas.microsoft.com/office/drawing/2014/main" id="{4F3D0A36-B158-F283-EC98-9C6AE4794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042" y="-2001140"/>
            <a:ext cx="7873380" cy="7860981"/>
          </a:xfrm>
          <a:prstGeom prst="rect">
            <a:avLst/>
          </a:prstGeom>
        </p:spPr>
      </p:pic>
    </p:spTree>
    <p:extLst>
      <p:ext uri="{BB962C8B-B14F-4D97-AF65-F5344CB8AC3E}">
        <p14:creationId xmlns:p14="http://schemas.microsoft.com/office/powerpoint/2010/main" val="4132331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dirty="0"/>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looking at a phone&#10;&#10;Description automatically generated">
            <a:extLst>
              <a:ext uri="{FF2B5EF4-FFF2-40B4-BE49-F238E27FC236}">
                <a16:creationId xmlns:a16="http://schemas.microsoft.com/office/drawing/2014/main" id="{79023047-5269-D39C-CAF4-B354CDAD8A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1834" y="-2001138"/>
            <a:ext cx="7848602" cy="7860981"/>
          </a:xfrm>
          <a:prstGeom prst="rect">
            <a:avLst/>
          </a:prstGeom>
        </p:spPr>
      </p:pic>
    </p:spTree>
    <p:extLst>
      <p:ext uri="{BB962C8B-B14F-4D97-AF65-F5344CB8AC3E}">
        <p14:creationId xmlns:p14="http://schemas.microsoft.com/office/powerpoint/2010/main" val="2611129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dirty="0"/>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talking&#10;&#10;Description automatically generated">
            <a:extLst>
              <a:ext uri="{FF2B5EF4-FFF2-40B4-BE49-F238E27FC236}">
                <a16:creationId xmlns:a16="http://schemas.microsoft.com/office/drawing/2014/main" id="{9A5B288E-7E34-D707-B5E9-720335E97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1965564"/>
            <a:ext cx="7808747" cy="7808747"/>
          </a:xfrm>
          <a:prstGeom prst="rect">
            <a:avLst/>
          </a:prstGeom>
        </p:spPr>
      </p:pic>
    </p:spTree>
    <p:extLst>
      <p:ext uri="{BB962C8B-B14F-4D97-AF65-F5344CB8AC3E}">
        <p14:creationId xmlns:p14="http://schemas.microsoft.com/office/powerpoint/2010/main" val="3519030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2FB-5C5B-1138-CA12-8AF5207C1950}"/>
              </a:ext>
            </a:extLst>
          </p:cNvPr>
          <p:cNvSpPr>
            <a:spLocks noGrp="1"/>
          </p:cNvSpPr>
          <p:nvPr>
            <p:ph type="title" hasCustomPrompt="1"/>
          </p:nvPr>
        </p:nvSpPr>
        <p:spPr>
          <a:xfrm>
            <a:off x="517526" y="489480"/>
            <a:ext cx="5578474" cy="461665"/>
          </a:xfrm>
        </p:spPr>
        <p:txBody>
          <a:bodyPr anchor="t">
            <a:noAutofit/>
          </a:bodyPr>
          <a:lstStyle>
            <a:lvl1pPr>
              <a:defRPr sz="3000">
                <a:solidFill>
                  <a:srgbClr val="007B4E"/>
                </a:solidFill>
              </a:defRPr>
            </a:lvl1pPr>
          </a:lstStyle>
          <a:p>
            <a:r>
              <a:rPr lang="en-GB" dirty="0"/>
              <a:t>Section number</a:t>
            </a:r>
          </a:p>
        </p:txBody>
      </p:sp>
      <p:sp>
        <p:nvSpPr>
          <p:cNvPr id="3" name="Text Placeholder 2">
            <a:extLst>
              <a:ext uri="{FF2B5EF4-FFF2-40B4-BE49-F238E27FC236}">
                <a16:creationId xmlns:a16="http://schemas.microsoft.com/office/drawing/2014/main" id="{FF6EBE32-083C-CC3A-ACC3-50DD4E6AB060}"/>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Graphic 4">
            <a:extLst>
              <a:ext uri="{FF2B5EF4-FFF2-40B4-BE49-F238E27FC236}">
                <a16:creationId xmlns:a16="http://schemas.microsoft.com/office/drawing/2014/main" id="{FBCFBC9F-37D9-CDAF-AA86-CC051990F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3193230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dirty="0"/>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5" y="-2251679"/>
            <a:ext cx="8092941" cy="8092941"/>
          </a:xfrm>
          <a:prstGeom prst="rect">
            <a:avLst/>
          </a:prstGeom>
        </p:spPr>
      </p:pic>
    </p:spTree>
    <p:extLst>
      <p:ext uri="{BB962C8B-B14F-4D97-AF65-F5344CB8AC3E}">
        <p14:creationId xmlns:p14="http://schemas.microsoft.com/office/powerpoint/2010/main" val="1122166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EEABBD-F7CB-DCB4-3238-D3712FFF34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6" y="-2213026"/>
            <a:ext cx="8057692" cy="8057692"/>
          </a:xfrm>
          <a:prstGeom prst="rect">
            <a:avLst/>
          </a:prstGeom>
        </p:spPr>
      </p:pic>
      <p:sp>
        <p:nvSpPr>
          <p:cNvPr id="5" name="Title 1">
            <a:extLst>
              <a:ext uri="{FF2B5EF4-FFF2-40B4-BE49-F238E27FC236}">
                <a16:creationId xmlns:a16="http://schemas.microsoft.com/office/drawing/2014/main" id="{6CAF1734-FEA8-0745-5907-D6A160F25A17}"/>
              </a:ext>
            </a:extLst>
          </p:cNvPr>
          <p:cNvSpPr>
            <a:spLocks noGrp="1"/>
          </p:cNvSpPr>
          <p:nvPr>
            <p:ph type="title" hasCustomPrompt="1"/>
          </p:nvPr>
        </p:nvSpPr>
        <p:spPr>
          <a:xfrm>
            <a:off x="517526" y="489480"/>
            <a:ext cx="5578474" cy="461665"/>
          </a:xfrm>
        </p:spPr>
        <p:txBody>
          <a:bodyPr anchor="t">
            <a:noAutofit/>
          </a:bodyPr>
          <a:lstStyle>
            <a:lvl1pPr>
              <a:defRPr sz="3000">
                <a:solidFill>
                  <a:schemeClr val="accent3"/>
                </a:solidFill>
              </a:defRPr>
            </a:lvl1pPr>
          </a:lstStyle>
          <a:p>
            <a:r>
              <a:rPr lang="en-GB" dirty="0"/>
              <a:t>Section number</a:t>
            </a:r>
          </a:p>
        </p:txBody>
      </p:sp>
      <p:sp>
        <p:nvSpPr>
          <p:cNvPr id="2" name="Text Placeholder 2">
            <a:extLst>
              <a:ext uri="{FF2B5EF4-FFF2-40B4-BE49-F238E27FC236}">
                <a16:creationId xmlns:a16="http://schemas.microsoft.com/office/drawing/2014/main" id="{5ABD15AD-4890-ED99-833D-87E0E7B4C83B}"/>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22843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A38D6-603E-E8A1-78B0-FA02925F96FB}"/>
              </a:ext>
            </a:extLst>
          </p:cNvPr>
          <p:cNvSpPr>
            <a:spLocks noGrp="1"/>
          </p:cNvSpPr>
          <p:nvPr>
            <p:ph type="title"/>
          </p:nvPr>
        </p:nvSpPr>
        <p:spPr>
          <a:xfrm>
            <a:off x="517526" y="489480"/>
            <a:ext cx="5578474" cy="461665"/>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D6278CD-77F1-C0DD-6C58-7A8C69A174D1}"/>
              </a:ext>
            </a:extLst>
          </p:cNvPr>
          <p:cNvSpPr>
            <a:spLocks noGrp="1"/>
          </p:cNvSpPr>
          <p:nvPr>
            <p:ph type="body" idx="1"/>
          </p:nvPr>
        </p:nvSpPr>
        <p:spPr>
          <a:xfrm>
            <a:off x="516834" y="1276684"/>
            <a:ext cx="11156054" cy="45752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descr="A close-up of a logo&#10;&#10;Description automatically generated">
            <a:extLst>
              <a:ext uri="{FF2B5EF4-FFF2-40B4-BE49-F238E27FC236}">
                <a16:creationId xmlns:a16="http://schemas.microsoft.com/office/drawing/2014/main" id="{EA136DF0-7DC1-EC21-9747-E184ACBA819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1536203886"/>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70" r:id="rId3"/>
    <p:sldLayoutId id="2147483702" r:id="rId4"/>
    <p:sldLayoutId id="2147483671" r:id="rId5"/>
    <p:sldLayoutId id="2147483703" r:id="rId6"/>
    <p:sldLayoutId id="2147483672" r:id="rId7"/>
    <p:sldLayoutId id="2147483673" r:id="rId8"/>
    <p:sldLayoutId id="2147483664" r:id="rId9"/>
    <p:sldLayoutId id="2147483700" r:id="rId10"/>
    <p:sldLayoutId id="2147483705" r:id="rId11"/>
    <p:sldLayoutId id="2147483701" r:id="rId12"/>
    <p:sldLayoutId id="2147483706" r:id="rId13"/>
    <p:sldLayoutId id="2147483699" r:id="rId14"/>
    <p:sldLayoutId id="2147483707" r:id="rId15"/>
    <p:sldLayoutId id="2147483650" r:id="rId16"/>
    <p:sldLayoutId id="2147483698" r:id="rId17"/>
  </p:sldLayoutIdLst>
  <p:hf sldNum="0" hdr="0" ftr="0" dt="0"/>
  <p:txStyles>
    <p:title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p:titleStyle>
    <p:body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00C4FF"/>
          </p15:clr>
        </p15:guide>
        <p15:guide id="2" pos="7680" userDrawn="1">
          <p15:clr>
            <a:srgbClr val="00C4FF"/>
          </p15:clr>
        </p15:guide>
        <p15:guide id="3" pos="326" userDrawn="1">
          <p15:clr>
            <a:srgbClr val="00C4FF"/>
          </p15:clr>
        </p15:guide>
        <p15:guide id="4" pos="7353" userDrawn="1">
          <p15:clr>
            <a:srgbClr val="00C4FF"/>
          </p15:clr>
        </p15:guide>
        <p15:guide id="5" orient="horz" userDrawn="1">
          <p15:clr>
            <a:srgbClr val="00C4FF"/>
          </p15:clr>
        </p15:guide>
        <p15:guide id="6" orient="horz" pos="4320" userDrawn="1">
          <p15:clr>
            <a:srgbClr val="00C4FF"/>
          </p15:clr>
        </p15:guide>
        <p15:guide id="7" orient="horz" pos="303" userDrawn="1">
          <p15:clr>
            <a:srgbClr val="00C4FF"/>
          </p15:clr>
        </p15:guide>
        <p15:guide id="8" orient="horz" pos="4016" userDrawn="1">
          <p15:clr>
            <a:srgbClr val="00C4FF"/>
          </p15:clr>
        </p15:guide>
        <p15:guide id="14" orient="horz" pos="3680" userDrawn="1">
          <p15:clr>
            <a:srgbClr val="00C4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nhssurveys.org/surveys/survey/04-maternity/"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5.xml"/><Relationship Id="rId7" Type="http://schemas.openxmlformats.org/officeDocument/2006/relationships/slide" Target="slide24.xml"/><Relationship Id="rId12" Type="http://schemas.openxmlformats.org/officeDocument/2006/relationships/slide" Target="slide40.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slide" Target="slide18.xml"/><Relationship Id="rId11" Type="http://schemas.openxmlformats.org/officeDocument/2006/relationships/slide" Target="slide38.xml"/><Relationship Id="rId5" Type="http://schemas.openxmlformats.org/officeDocument/2006/relationships/slide" Target="slide14.xml"/><Relationship Id="rId10" Type="http://schemas.openxmlformats.org/officeDocument/2006/relationships/slide" Target="slide36.xml"/><Relationship Id="rId4" Type="http://schemas.openxmlformats.org/officeDocument/2006/relationships/slide" Target="slide11.xml"/><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https://nhssurveys.org/survey-instructions/publicising-surveys/"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nhssurveys.org/surveys/survey/04-maternity/year/2025/" TargetMode="External"/><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nhssurveys.org/surveys/survey/04-maternity/"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hyperlink" Target="https://nhssurveys.org/surveys/survey/04-maternit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nhssurveys.org/surveys/survey/04-maternity/"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5.sv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8" Type="http://schemas.openxmlformats.org/officeDocument/2006/relationships/hyperlink" Target="https://nhssurveys.org/survey-instructions/ethical-issues-ethics-committees-and-research-governance/" TargetMode="External"/><Relationship Id="rId13" Type="http://schemas.openxmlformats.org/officeDocument/2006/relationships/hyperlink" Target="https://nhssurveys.org/survey-instructions/entering-and-submitting-final-data/" TargetMode="External"/><Relationship Id="rId3" Type="http://schemas.openxmlformats.org/officeDocument/2006/relationships/hyperlink" Target="http://www.nhssurveys.org/usefullinks" TargetMode="External"/><Relationship Id="rId7" Type="http://schemas.openxmlformats.org/officeDocument/2006/relationships/hyperlink" Target="https://nhssurveys.org/survey-instructions/data-protection-and-confidentiality/" TargetMode="External"/><Relationship Id="rId12" Type="http://schemas.openxmlformats.org/officeDocument/2006/relationships/hyperlink" Target="https://nhssurveys.org/survey-instructions/submitting-samples/" TargetMode="External"/><Relationship Id="rId17" Type="http://schemas.openxmlformats.org/officeDocument/2006/relationships/hyperlink" Target="https://nhssurveys.org/survey-instructions/universal-glossary/" TargetMode="External"/><Relationship Id="rId2" Type="http://schemas.openxmlformats.org/officeDocument/2006/relationships/notesSlide" Target="../notesSlides/notesSlide7.xml"/><Relationship Id="rId16" Type="http://schemas.openxmlformats.org/officeDocument/2006/relationships/hyperlink" Target="https://nhssurveys.org/survey-instructions/updated-trust-level-benchmark-reports/" TargetMode="External"/><Relationship Id="rId1" Type="http://schemas.openxmlformats.org/officeDocument/2006/relationships/slideLayout" Target="../slideLayouts/slideLayout12.xml"/><Relationship Id="rId6" Type="http://schemas.openxmlformats.org/officeDocument/2006/relationships/hyperlink" Target="https://nhssurveys.org/survey-instructions/setting-up-a-project-team/" TargetMode="External"/><Relationship Id="rId11" Type="http://schemas.openxmlformats.org/officeDocument/2006/relationships/hyperlink" Target="https://nhssurveys.org/survey-instructions/implementing-the-survey-the-practicalities/" TargetMode="External"/><Relationship Id="rId5" Type="http://schemas.openxmlformats.org/officeDocument/2006/relationships/hyperlink" Target="https://nhssurveys.org/survey-instructions/patient-feedback-and-the-nhs-constitution/" TargetMode="External"/><Relationship Id="rId15" Type="http://schemas.openxmlformats.org/officeDocument/2006/relationships/hyperlink" Target="https://nhssurveys.org/survey-instructions/reporting-results/" TargetMode="External"/><Relationship Id="rId10" Type="http://schemas.openxmlformats.org/officeDocument/2006/relationships/hyperlink" Target="https://nhssurveys.org/survey-instructions/publicising-surveys/" TargetMode="External"/><Relationship Id="rId4" Type="http://schemas.openxmlformats.org/officeDocument/2006/relationships/image" Target="../media/image58.png"/><Relationship Id="rId9" Type="http://schemas.openxmlformats.org/officeDocument/2006/relationships/hyperlink" Target="https://nhssurveys.org/survey-instructions/collecting-data-from-non-english-speaking-populations/" TargetMode="External"/><Relationship Id="rId14" Type="http://schemas.openxmlformats.org/officeDocument/2006/relationships/hyperlink" Target="https://nhssurveys.org/survey-instructions/making-sense-of-the-dat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hyperlink" Target="https://nhssurveys.org/surveys/survey/04-maternity/" TargetMode="Externa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4A90-FB70-C74C-FC30-6A1E634FBA94}"/>
              </a:ext>
            </a:extLst>
          </p:cNvPr>
          <p:cNvSpPr>
            <a:spLocks noGrp="1"/>
          </p:cNvSpPr>
          <p:nvPr>
            <p:ph type="ctrTitle"/>
          </p:nvPr>
        </p:nvSpPr>
        <p:spPr>
          <a:xfrm>
            <a:off x="517526" y="489480"/>
            <a:ext cx="5578474" cy="923330"/>
          </a:xfrm>
        </p:spPr>
        <p:txBody>
          <a:bodyPr/>
          <a:lstStyle/>
          <a:p>
            <a:r>
              <a:rPr lang="en-US" dirty="0"/>
              <a:t>2025 Maternity Survey</a:t>
            </a:r>
            <a:br>
              <a:rPr lang="en-US" dirty="0"/>
            </a:br>
            <a:r>
              <a:rPr lang="en-US" dirty="0"/>
              <a:t>Trust Webinar 2</a:t>
            </a:r>
            <a:endParaRPr lang="en-GB" dirty="0"/>
          </a:p>
        </p:txBody>
      </p:sp>
      <p:sp>
        <p:nvSpPr>
          <p:cNvPr id="3" name="Subtitle 2">
            <a:extLst>
              <a:ext uri="{FF2B5EF4-FFF2-40B4-BE49-F238E27FC236}">
                <a16:creationId xmlns:a16="http://schemas.microsoft.com/office/drawing/2014/main" id="{4E72537C-3E89-37F9-5BEB-E710A68CEF2B}"/>
              </a:ext>
            </a:extLst>
          </p:cNvPr>
          <p:cNvSpPr>
            <a:spLocks noGrp="1"/>
          </p:cNvSpPr>
          <p:nvPr>
            <p:ph type="subTitle" idx="1"/>
          </p:nvPr>
        </p:nvSpPr>
        <p:spPr/>
        <p:txBody>
          <a:bodyPr/>
          <a:lstStyle/>
          <a:p>
            <a:endParaRPr lang="en-US" dirty="0"/>
          </a:p>
          <a:p>
            <a:r>
              <a:rPr lang="en-GB" dirty="0"/>
              <a:t>11</a:t>
            </a:r>
            <a:r>
              <a:rPr lang="en-GB" baseline="30000" dirty="0"/>
              <a:t>th</a:t>
            </a:r>
            <a:r>
              <a:rPr lang="en-GB" dirty="0"/>
              <a:t> February 2025</a:t>
            </a:r>
          </a:p>
        </p:txBody>
      </p:sp>
    </p:spTree>
    <p:extLst>
      <p:ext uri="{BB962C8B-B14F-4D97-AF65-F5344CB8AC3E}">
        <p14:creationId xmlns:p14="http://schemas.microsoft.com/office/powerpoint/2010/main" val="125208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DDD8D-C08A-7792-D575-0B2B7CD558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E042BF-6501-F431-DDDE-11457D4C80FD}"/>
              </a:ext>
            </a:extLst>
          </p:cNvPr>
          <p:cNvSpPr>
            <a:spLocks noGrp="1"/>
          </p:cNvSpPr>
          <p:nvPr>
            <p:ph type="title"/>
          </p:nvPr>
        </p:nvSpPr>
        <p:spPr/>
        <p:txBody>
          <a:bodyPr/>
          <a:lstStyle/>
          <a:p>
            <a:r>
              <a:rPr lang="en-US" dirty="0"/>
              <a:t>Contact approach</a:t>
            </a:r>
            <a:endParaRPr lang="en-GB" dirty="0"/>
          </a:p>
        </p:txBody>
      </p:sp>
      <p:graphicFrame>
        <p:nvGraphicFramePr>
          <p:cNvPr id="6" name="Table 5">
            <a:extLst>
              <a:ext uri="{FF2B5EF4-FFF2-40B4-BE49-F238E27FC236}">
                <a16:creationId xmlns:a16="http://schemas.microsoft.com/office/drawing/2014/main" id="{E9B36DDC-7087-0045-5913-204252078E18}"/>
              </a:ext>
            </a:extLst>
          </p:cNvPr>
          <p:cNvGraphicFramePr>
            <a:graphicFrameLocks noGrp="1"/>
          </p:cNvGraphicFramePr>
          <p:nvPr>
            <p:extLst>
              <p:ext uri="{D42A27DB-BD31-4B8C-83A1-F6EECF244321}">
                <p14:modId xmlns:p14="http://schemas.microsoft.com/office/powerpoint/2010/main" val="2532938559"/>
              </p:ext>
            </p:extLst>
          </p:nvPr>
        </p:nvGraphicFramePr>
        <p:xfrm>
          <a:off x="517523" y="1017002"/>
          <a:ext cx="11021333" cy="5056008"/>
        </p:xfrm>
        <a:graphic>
          <a:graphicData uri="http://schemas.openxmlformats.org/drawingml/2006/table">
            <a:tbl>
              <a:tblPr firstRow="1" firstCol="1" bandRow="1"/>
              <a:tblGrid>
                <a:gridCol w="1210464">
                  <a:extLst>
                    <a:ext uri="{9D8B030D-6E8A-4147-A177-3AD203B41FA5}">
                      <a16:colId xmlns:a16="http://schemas.microsoft.com/office/drawing/2014/main" val="3274009766"/>
                    </a:ext>
                  </a:extLst>
                </a:gridCol>
                <a:gridCol w="1200270">
                  <a:extLst>
                    <a:ext uri="{9D8B030D-6E8A-4147-A177-3AD203B41FA5}">
                      <a16:colId xmlns:a16="http://schemas.microsoft.com/office/drawing/2014/main" val="2890975409"/>
                    </a:ext>
                  </a:extLst>
                </a:gridCol>
                <a:gridCol w="5206867">
                  <a:extLst>
                    <a:ext uri="{9D8B030D-6E8A-4147-A177-3AD203B41FA5}">
                      <a16:colId xmlns:a16="http://schemas.microsoft.com/office/drawing/2014/main" val="1591138340"/>
                    </a:ext>
                  </a:extLst>
                </a:gridCol>
                <a:gridCol w="3403732">
                  <a:extLst>
                    <a:ext uri="{9D8B030D-6E8A-4147-A177-3AD203B41FA5}">
                      <a16:colId xmlns:a16="http://schemas.microsoft.com/office/drawing/2014/main" val="117625817"/>
                    </a:ext>
                  </a:extLst>
                </a:gridCol>
              </a:tblGrid>
              <a:tr h="591408">
                <a:tc>
                  <a:txBody>
                    <a:bodyPr/>
                    <a:lstStyle/>
                    <a:p>
                      <a:pPr marL="0" algn="ctr" defTabSz="914400" rtl="0" eaLnBrk="1" latinLnBrk="0" hangingPunct="1">
                        <a:lnSpc>
                          <a:spcPct val="115000"/>
                        </a:lnSpc>
                        <a:spcAft>
                          <a:spcPts val="800"/>
                        </a:spcAft>
                      </a:pPr>
                      <a:r>
                        <a:rPr lang="en-GB" sz="1800" b="1" kern="1200" dirty="0">
                          <a:solidFill>
                            <a:schemeClr val="bg1"/>
                          </a:solidFill>
                          <a:effectLst/>
                          <a:latin typeface="+mn-lt"/>
                          <a:ea typeface="+mn-ea"/>
                          <a:cs typeface="+mn-cs"/>
                        </a:rPr>
                        <a:t>Contact</a:t>
                      </a: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algn="ctr" defTabSz="914400" rtl="0" eaLnBrk="1" latinLnBrk="0" hangingPunct="1">
                        <a:lnSpc>
                          <a:spcPct val="115000"/>
                        </a:lnSpc>
                        <a:spcAft>
                          <a:spcPts val="800"/>
                        </a:spcAft>
                      </a:pPr>
                      <a:r>
                        <a:rPr lang="en-GB" sz="1800" b="1" kern="1200" dirty="0">
                          <a:solidFill>
                            <a:schemeClr val="bg1"/>
                          </a:solidFill>
                          <a:effectLst/>
                          <a:latin typeface="+mn-lt"/>
                          <a:ea typeface="+mn-ea"/>
                          <a:cs typeface="+mn-cs"/>
                        </a:rPr>
                        <a:t>Type</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algn="ctr" defTabSz="914400" rtl="0" eaLnBrk="1" latinLnBrk="0" hangingPunct="1">
                        <a:lnSpc>
                          <a:spcPct val="115000"/>
                        </a:lnSpc>
                        <a:spcAft>
                          <a:spcPts val="800"/>
                        </a:spcAft>
                      </a:pPr>
                      <a:r>
                        <a:rPr lang="en-GB" sz="1800" b="1" kern="1200" dirty="0">
                          <a:solidFill>
                            <a:schemeClr val="bg1"/>
                          </a:solidFill>
                          <a:effectLst/>
                          <a:latin typeface="+mn-lt"/>
                          <a:ea typeface="+mn-ea"/>
                          <a:cs typeface="+mn-cs"/>
                        </a:rPr>
                        <a:t>Content of contact </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algn="ctr" defTabSz="914400" rtl="0" eaLnBrk="1" latinLnBrk="0" hangingPunct="1">
                        <a:lnSpc>
                          <a:spcPct val="115000"/>
                        </a:lnSpc>
                        <a:spcAft>
                          <a:spcPts val="800"/>
                        </a:spcAft>
                      </a:pPr>
                      <a:r>
                        <a:rPr lang="en-US" sz="1800" b="1" kern="1200" dirty="0">
                          <a:solidFill>
                            <a:schemeClr val="bg1"/>
                          </a:solidFill>
                          <a:effectLst/>
                          <a:latin typeface="+mn-lt"/>
                          <a:ea typeface="+mn-ea"/>
                          <a:cs typeface="+mn-cs"/>
                        </a:rPr>
                        <a:t>Example of mailing day</a:t>
                      </a:r>
                      <a:endParaRPr lang="en-GB" sz="1800" b="1" kern="1200" dirty="0">
                        <a:solidFill>
                          <a:schemeClr val="bg1"/>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2320131973"/>
                  </a:ext>
                </a:extLst>
              </a:tr>
              <a:tr h="581540">
                <a:tc>
                  <a:txBody>
                    <a:bodyPr/>
                    <a:lstStyle/>
                    <a:p>
                      <a:pPr marL="0" algn="ctr" defTabSz="914400" rtl="0" eaLnBrk="1" latinLnBrk="0" hangingPunct="1">
                        <a:lnSpc>
                          <a:spcPct val="115000"/>
                        </a:lnSpc>
                        <a:spcAft>
                          <a:spcPts val="800"/>
                        </a:spcAft>
                      </a:pPr>
                      <a:r>
                        <a:rPr lang="en-US" sz="1600" b="0" kern="1200" dirty="0">
                          <a:solidFill>
                            <a:srgbClr val="4D4639"/>
                          </a:solidFill>
                          <a:effectLst/>
                          <a:latin typeface="+mn-lt"/>
                          <a:ea typeface="+mn-ea"/>
                          <a:cs typeface="+mn-cs"/>
                        </a:rPr>
                        <a:t>Day 0</a:t>
                      </a:r>
                      <a:endParaRPr lang="en-GB" sz="1600" b="0" kern="1200" dirty="0">
                        <a:solidFill>
                          <a:srgbClr val="4D4639"/>
                        </a:solidFill>
                        <a:effectLst/>
                        <a:latin typeface="+mn-lt"/>
                        <a:ea typeface="+mn-ea"/>
                        <a:cs typeface="+mn-cs"/>
                      </a:endParaRP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115000"/>
                        </a:lnSpc>
                        <a:spcAft>
                          <a:spcPts val="800"/>
                        </a:spcAft>
                      </a:pPr>
                      <a:r>
                        <a:rPr lang="en-GB" sz="1600" b="0" kern="1200" dirty="0">
                          <a:solidFill>
                            <a:srgbClr val="4D4639"/>
                          </a:solidFill>
                          <a:effectLst/>
                          <a:latin typeface="+mn-lt"/>
                          <a:ea typeface="+mn-ea"/>
                          <a:cs typeface="+mn-cs"/>
                        </a:rPr>
                        <a:t>Postal</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600" kern="1200" dirty="0">
                          <a:solidFill>
                            <a:srgbClr val="4D4639"/>
                          </a:solidFill>
                          <a:effectLst/>
                          <a:latin typeface="+mn-lt"/>
                          <a:ea typeface="+mn-ea"/>
                          <a:cs typeface="+mn-cs"/>
                        </a:rPr>
                        <a:t>Invitation letter with URL and QR code for online survey</a:t>
                      </a:r>
                    </a:p>
                    <a:p>
                      <a:r>
                        <a:rPr lang="en-GB" sz="1600" kern="1200" dirty="0">
                          <a:solidFill>
                            <a:srgbClr val="4D4639"/>
                          </a:solidFill>
                          <a:effectLst/>
                          <a:latin typeface="+mn-lt"/>
                          <a:ea typeface="+mn-ea"/>
                          <a:cs typeface="+mn-cs"/>
                        </a:rPr>
                        <a:t>Multi-language sheet with QR codes</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kern="1200" dirty="0">
                          <a:solidFill>
                            <a:srgbClr val="4D4639"/>
                          </a:solidFill>
                          <a:effectLst/>
                          <a:latin typeface="+mn-lt"/>
                          <a:ea typeface="+mn-ea"/>
                          <a:cs typeface="+mn-cs"/>
                        </a:rPr>
                        <a:t>Tuesday</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9914478"/>
                  </a:ext>
                </a:extLst>
              </a:tr>
              <a:tr h="581540">
                <a:tc>
                  <a:txBody>
                    <a:bodyPr/>
                    <a:lstStyle/>
                    <a:p>
                      <a:pPr marL="0" algn="ctr" defTabSz="914400" rtl="0" eaLnBrk="1" latinLnBrk="0" hangingPunct="1">
                        <a:lnSpc>
                          <a:spcPct val="115000"/>
                        </a:lnSpc>
                        <a:spcAft>
                          <a:spcPts val="800"/>
                        </a:spcAft>
                      </a:pPr>
                      <a:r>
                        <a:rPr lang="en-US" sz="1600" b="0" kern="1200" dirty="0">
                          <a:solidFill>
                            <a:srgbClr val="4D4639"/>
                          </a:solidFill>
                          <a:effectLst/>
                          <a:latin typeface="+mn-lt"/>
                          <a:ea typeface="+mn-ea"/>
                          <a:cs typeface="+mn-cs"/>
                        </a:rPr>
                        <a:t>Day 3</a:t>
                      </a:r>
                      <a:endParaRPr lang="en-GB" sz="1600" b="0" kern="1200" dirty="0">
                        <a:solidFill>
                          <a:srgbClr val="4D4639"/>
                        </a:solidFill>
                        <a:effectLst/>
                        <a:latin typeface="+mn-lt"/>
                        <a:ea typeface="+mn-ea"/>
                        <a:cs typeface="+mn-cs"/>
                      </a:endParaRP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800"/>
                        </a:spcAft>
                      </a:pPr>
                      <a:r>
                        <a:rPr lang="en-GB" sz="1600" b="0" kern="1200" dirty="0">
                          <a:solidFill>
                            <a:srgbClr val="4D4639"/>
                          </a:solidFill>
                          <a:effectLst/>
                          <a:latin typeface="+mn-lt"/>
                          <a:ea typeface="+mn-ea"/>
                          <a:cs typeface="+mn-cs"/>
                        </a:rPr>
                        <a:t>SMS</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15000"/>
                        </a:lnSpc>
                        <a:spcAft>
                          <a:spcPts val="800"/>
                        </a:spcAft>
                      </a:pPr>
                      <a:r>
                        <a:rPr lang="en-GB" sz="1600" b="0" kern="1200" dirty="0">
                          <a:solidFill>
                            <a:srgbClr val="4D4639"/>
                          </a:solidFill>
                          <a:effectLst/>
                          <a:latin typeface="+mn-lt"/>
                          <a:ea typeface="+mn-ea"/>
                          <a:cs typeface="+mn-cs"/>
                        </a:rPr>
                        <a:t>SMS reminder (if phone number available)</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800"/>
                        </a:spcAft>
                      </a:pPr>
                      <a:r>
                        <a:rPr lang="en-US" sz="1600" b="0" kern="1200" dirty="0">
                          <a:solidFill>
                            <a:srgbClr val="4D4639"/>
                          </a:solidFill>
                          <a:effectLst/>
                          <a:latin typeface="+mn-lt"/>
                          <a:ea typeface="+mn-ea"/>
                          <a:cs typeface="+mn-cs"/>
                        </a:rPr>
                        <a:t>Friday</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2260042"/>
                  </a:ext>
                </a:extLst>
              </a:tr>
              <a:tr h="581540">
                <a:tc>
                  <a:txBody>
                    <a:bodyPr/>
                    <a:lstStyle/>
                    <a:p>
                      <a:pPr marL="0" algn="ctr" defTabSz="914400" rtl="0" eaLnBrk="1" latinLnBrk="0" hangingPunct="1">
                        <a:lnSpc>
                          <a:spcPct val="115000"/>
                        </a:lnSpc>
                        <a:spcAft>
                          <a:spcPts val="800"/>
                        </a:spcAft>
                      </a:pPr>
                      <a:r>
                        <a:rPr lang="en-US" sz="1600" b="0" kern="1200" dirty="0">
                          <a:solidFill>
                            <a:srgbClr val="4D4639"/>
                          </a:solidFill>
                          <a:effectLst/>
                          <a:latin typeface="+mn-lt"/>
                          <a:ea typeface="+mn-ea"/>
                          <a:cs typeface="+mn-cs"/>
                        </a:rPr>
                        <a:t>Day 14</a:t>
                      </a:r>
                      <a:endParaRPr lang="en-GB" sz="1600" b="0" kern="1200" dirty="0">
                        <a:solidFill>
                          <a:srgbClr val="4D4639"/>
                        </a:solidFill>
                        <a:effectLst/>
                        <a:highlight>
                          <a:srgbClr val="FFFF00"/>
                        </a:highlight>
                        <a:latin typeface="+mn-lt"/>
                        <a:ea typeface="+mn-ea"/>
                        <a:cs typeface="+mn-cs"/>
                      </a:endParaRP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115000"/>
                        </a:lnSpc>
                        <a:spcAft>
                          <a:spcPts val="800"/>
                        </a:spcAft>
                      </a:pPr>
                      <a:r>
                        <a:rPr lang="en-GB" sz="1600" b="0" kern="1200" dirty="0">
                          <a:solidFill>
                            <a:srgbClr val="4D4639"/>
                          </a:solidFill>
                          <a:effectLst/>
                          <a:latin typeface="+mn-lt"/>
                          <a:ea typeface="+mn-ea"/>
                          <a:cs typeface="+mn-cs"/>
                        </a:rPr>
                        <a:t>Postal</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600" kern="1200" dirty="0">
                          <a:solidFill>
                            <a:srgbClr val="4D4639"/>
                          </a:solidFill>
                          <a:effectLst/>
                          <a:latin typeface="+mn-lt"/>
                          <a:ea typeface="+mn-ea"/>
                          <a:cs typeface="+mn-cs"/>
                        </a:rPr>
                        <a:t>Reminder letter with URL and QR code for online survey</a:t>
                      </a:r>
                    </a:p>
                    <a:p>
                      <a:r>
                        <a:rPr lang="en-GB" sz="1600" kern="1200" dirty="0">
                          <a:solidFill>
                            <a:srgbClr val="4D4639"/>
                          </a:solidFill>
                          <a:effectLst/>
                          <a:latin typeface="+mn-lt"/>
                          <a:ea typeface="+mn-ea"/>
                          <a:cs typeface="+mn-cs"/>
                        </a:rPr>
                        <a:t>Multilanguage sheet with QR codes</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kern="1200" dirty="0">
                          <a:solidFill>
                            <a:srgbClr val="4D4639"/>
                          </a:solidFill>
                          <a:effectLst/>
                          <a:latin typeface="+mn-lt"/>
                          <a:ea typeface="+mn-ea"/>
                          <a:cs typeface="+mn-cs"/>
                        </a:rPr>
                        <a:t>Tuesday</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0855160"/>
                  </a:ext>
                </a:extLst>
              </a:tr>
              <a:tr h="581540">
                <a:tc>
                  <a:txBody>
                    <a:bodyPr/>
                    <a:lstStyle/>
                    <a:p>
                      <a:pPr marL="0" algn="ctr" defTabSz="914400" rtl="0" eaLnBrk="1" latinLnBrk="0" hangingPunct="1">
                        <a:lnSpc>
                          <a:spcPct val="115000"/>
                        </a:lnSpc>
                        <a:spcAft>
                          <a:spcPts val="800"/>
                        </a:spcAft>
                      </a:pPr>
                      <a:r>
                        <a:rPr lang="en-US" sz="1600" b="0" kern="1200" dirty="0">
                          <a:solidFill>
                            <a:srgbClr val="4D4639"/>
                          </a:solidFill>
                          <a:effectLst/>
                          <a:latin typeface="+mn-lt"/>
                          <a:ea typeface="+mn-ea"/>
                          <a:cs typeface="+mn-cs"/>
                        </a:rPr>
                        <a:t>Day 17</a:t>
                      </a:r>
                      <a:endParaRPr lang="en-GB" sz="1600" b="0" kern="1200" dirty="0">
                        <a:solidFill>
                          <a:srgbClr val="4D4639"/>
                        </a:solidFill>
                        <a:effectLst/>
                        <a:latin typeface="+mn-lt"/>
                        <a:ea typeface="+mn-ea"/>
                        <a:cs typeface="+mn-cs"/>
                      </a:endParaRP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800"/>
                        </a:spcAft>
                      </a:pPr>
                      <a:r>
                        <a:rPr lang="en-GB" sz="1600" b="0" kern="1200" dirty="0">
                          <a:solidFill>
                            <a:srgbClr val="4D4639"/>
                          </a:solidFill>
                          <a:effectLst/>
                          <a:latin typeface="+mn-lt"/>
                          <a:ea typeface="+mn-ea"/>
                          <a:cs typeface="+mn-cs"/>
                        </a:rPr>
                        <a:t>SMS</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15000"/>
                        </a:lnSpc>
                        <a:spcAft>
                          <a:spcPts val="800"/>
                        </a:spcAft>
                      </a:pPr>
                      <a:r>
                        <a:rPr lang="en-GB" sz="1600" b="0" kern="1200" dirty="0">
                          <a:solidFill>
                            <a:srgbClr val="4D4639"/>
                          </a:solidFill>
                          <a:effectLst/>
                          <a:latin typeface="+mn-lt"/>
                          <a:ea typeface="+mn-ea"/>
                          <a:cs typeface="+mn-cs"/>
                        </a:rPr>
                        <a:t>SMS reminder (if phone number available)</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800"/>
                        </a:spcAft>
                      </a:pPr>
                      <a:r>
                        <a:rPr lang="en-US" sz="1600" b="0" kern="1200" dirty="0">
                          <a:solidFill>
                            <a:srgbClr val="4D4639"/>
                          </a:solidFill>
                          <a:effectLst/>
                          <a:latin typeface="+mn-lt"/>
                          <a:ea typeface="+mn-ea"/>
                          <a:cs typeface="+mn-cs"/>
                        </a:rPr>
                        <a:t>Friday</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5303688"/>
                  </a:ext>
                </a:extLst>
              </a:tr>
              <a:tr h="954806">
                <a:tc>
                  <a:txBody>
                    <a:bodyPr/>
                    <a:lstStyle/>
                    <a:p>
                      <a:pPr marL="0" algn="ctr" defTabSz="914400" rtl="0" eaLnBrk="1" latinLnBrk="0" hangingPunct="1">
                        <a:lnSpc>
                          <a:spcPct val="115000"/>
                        </a:lnSpc>
                        <a:spcAft>
                          <a:spcPts val="800"/>
                        </a:spcAft>
                      </a:pPr>
                      <a:r>
                        <a:rPr lang="en-GB" sz="1600" b="0" kern="1200" dirty="0">
                          <a:solidFill>
                            <a:srgbClr val="4D4639"/>
                          </a:solidFill>
                          <a:effectLst/>
                          <a:latin typeface="+mn-lt"/>
                          <a:ea typeface="+mn-ea"/>
                          <a:cs typeface="+mn-cs"/>
                        </a:rPr>
                        <a:t>Day 28</a:t>
                      </a:r>
                      <a:endParaRPr lang="en-GB" sz="1600" b="0" kern="1200" dirty="0">
                        <a:solidFill>
                          <a:srgbClr val="4D4639"/>
                        </a:solidFill>
                        <a:effectLst/>
                        <a:highlight>
                          <a:srgbClr val="FFFF00"/>
                        </a:highlight>
                        <a:latin typeface="+mn-lt"/>
                        <a:ea typeface="+mn-ea"/>
                        <a:cs typeface="+mn-cs"/>
                      </a:endParaRP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115000"/>
                        </a:lnSpc>
                        <a:spcAft>
                          <a:spcPts val="800"/>
                        </a:spcAft>
                      </a:pPr>
                      <a:r>
                        <a:rPr lang="en-GB" sz="1600" b="0" kern="1200" dirty="0">
                          <a:solidFill>
                            <a:srgbClr val="4D4639"/>
                          </a:solidFill>
                          <a:effectLst/>
                          <a:latin typeface="+mn-lt"/>
                          <a:ea typeface="+mn-ea"/>
                          <a:cs typeface="+mn-cs"/>
                        </a:rPr>
                        <a:t>Postal</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600" kern="1200" dirty="0">
                          <a:solidFill>
                            <a:srgbClr val="4D4639"/>
                          </a:solidFill>
                          <a:effectLst/>
                          <a:latin typeface="+mn-lt"/>
                          <a:ea typeface="+mn-ea"/>
                          <a:cs typeface="+mn-cs"/>
                        </a:rPr>
                        <a:t>Reminder letter with URL and QR code for online survey</a:t>
                      </a:r>
                    </a:p>
                    <a:p>
                      <a:r>
                        <a:rPr lang="en-GB" sz="1600" kern="1200" dirty="0">
                          <a:solidFill>
                            <a:srgbClr val="4D4639"/>
                          </a:solidFill>
                          <a:effectLst/>
                          <a:latin typeface="+mn-lt"/>
                          <a:ea typeface="+mn-ea"/>
                          <a:cs typeface="+mn-cs"/>
                        </a:rPr>
                        <a:t>Paper Questionnaire</a:t>
                      </a:r>
                    </a:p>
                    <a:p>
                      <a:r>
                        <a:rPr lang="en-GB" sz="1600" kern="1200" dirty="0">
                          <a:solidFill>
                            <a:srgbClr val="4D4639"/>
                          </a:solidFill>
                          <a:effectLst/>
                          <a:latin typeface="+mn-lt"/>
                          <a:ea typeface="+mn-ea"/>
                          <a:cs typeface="+mn-cs"/>
                        </a:rPr>
                        <a:t>Freepost return envelope</a:t>
                      </a:r>
                    </a:p>
                    <a:p>
                      <a:r>
                        <a:rPr lang="en-GB" sz="1600" kern="1200" dirty="0">
                          <a:solidFill>
                            <a:srgbClr val="4D4639"/>
                          </a:solidFill>
                          <a:effectLst/>
                          <a:latin typeface="+mn-lt"/>
                          <a:ea typeface="+mn-ea"/>
                          <a:cs typeface="+mn-cs"/>
                        </a:rPr>
                        <a:t>Multilanguage sheet with QR codes</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kern="1200" dirty="0">
                          <a:solidFill>
                            <a:srgbClr val="4D4639"/>
                          </a:solidFill>
                          <a:effectLst/>
                          <a:latin typeface="+mn-lt"/>
                          <a:ea typeface="+mn-ea"/>
                          <a:cs typeface="+mn-cs"/>
                        </a:rPr>
                        <a:t>Tuesday</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48501891"/>
                  </a:ext>
                </a:extLst>
              </a:tr>
              <a:tr h="581540">
                <a:tc>
                  <a:txBody>
                    <a:bodyPr/>
                    <a:lstStyle/>
                    <a:p>
                      <a:pPr marL="0" algn="ctr" defTabSz="914400" rtl="0" eaLnBrk="1" latinLnBrk="0" hangingPunct="1">
                        <a:lnSpc>
                          <a:spcPct val="115000"/>
                        </a:lnSpc>
                        <a:spcAft>
                          <a:spcPts val="800"/>
                        </a:spcAft>
                      </a:pPr>
                      <a:r>
                        <a:rPr lang="en-US" sz="1600" b="0" kern="1200" dirty="0">
                          <a:solidFill>
                            <a:srgbClr val="4D4639"/>
                          </a:solidFill>
                          <a:effectLst/>
                          <a:latin typeface="+mn-lt"/>
                          <a:ea typeface="+mn-ea"/>
                          <a:cs typeface="+mn-cs"/>
                        </a:rPr>
                        <a:t>Day 42</a:t>
                      </a:r>
                      <a:endParaRPr lang="en-GB" sz="1600" b="0" kern="1200" dirty="0">
                        <a:solidFill>
                          <a:srgbClr val="4D4639"/>
                        </a:solidFill>
                        <a:effectLst/>
                        <a:latin typeface="+mn-lt"/>
                        <a:ea typeface="+mn-ea"/>
                        <a:cs typeface="+mn-cs"/>
                      </a:endParaRP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800"/>
                        </a:spcAft>
                      </a:pPr>
                      <a:r>
                        <a:rPr lang="en-US" sz="1600" b="0" kern="1200" dirty="0">
                          <a:solidFill>
                            <a:srgbClr val="4D4639"/>
                          </a:solidFill>
                          <a:effectLst/>
                          <a:latin typeface="+mn-lt"/>
                          <a:ea typeface="+mn-ea"/>
                          <a:cs typeface="+mn-cs"/>
                        </a:rPr>
                        <a:t>Postal</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kern="1200" dirty="0">
                          <a:solidFill>
                            <a:srgbClr val="4D4639"/>
                          </a:solidFill>
                          <a:effectLst/>
                          <a:latin typeface="+mn-lt"/>
                          <a:ea typeface="+mn-ea"/>
                          <a:cs typeface="+mn-cs"/>
                        </a:rPr>
                        <a:t>Reminder letter with URL and QR code for online survey</a:t>
                      </a:r>
                    </a:p>
                    <a:p>
                      <a:r>
                        <a:rPr lang="en-GB" sz="1600" kern="1200" dirty="0">
                          <a:solidFill>
                            <a:srgbClr val="4D4639"/>
                          </a:solidFill>
                          <a:effectLst/>
                          <a:latin typeface="+mn-lt"/>
                          <a:ea typeface="+mn-ea"/>
                          <a:cs typeface="+mn-cs"/>
                        </a:rPr>
                        <a:t>Multilanguage sheet with QR codes</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kern="1200" dirty="0">
                          <a:solidFill>
                            <a:srgbClr val="4D4639"/>
                          </a:solidFill>
                          <a:effectLst/>
                          <a:latin typeface="+mn-lt"/>
                          <a:ea typeface="+mn-ea"/>
                          <a:cs typeface="+mn-cs"/>
                        </a:rPr>
                        <a:t>Tuesday</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3856091"/>
                  </a:ext>
                </a:extLst>
              </a:tr>
              <a:tr h="581540">
                <a:tc>
                  <a:txBody>
                    <a:bodyPr/>
                    <a:lstStyle/>
                    <a:p>
                      <a:pPr marL="0" algn="ctr" defTabSz="914400" rtl="0" eaLnBrk="1" latinLnBrk="0" hangingPunct="1">
                        <a:lnSpc>
                          <a:spcPct val="115000"/>
                        </a:lnSpc>
                        <a:spcAft>
                          <a:spcPts val="800"/>
                        </a:spcAft>
                      </a:pPr>
                      <a:r>
                        <a:rPr lang="en-US" sz="1600" b="0" kern="1200" dirty="0">
                          <a:solidFill>
                            <a:srgbClr val="4D4639"/>
                          </a:solidFill>
                          <a:effectLst/>
                          <a:latin typeface="+mn-lt"/>
                          <a:ea typeface="+mn-ea"/>
                          <a:cs typeface="+mn-cs"/>
                        </a:rPr>
                        <a:t>Day 45</a:t>
                      </a:r>
                      <a:endParaRPr lang="en-GB" sz="1600" b="0" kern="1200" dirty="0">
                        <a:solidFill>
                          <a:srgbClr val="4D4639"/>
                        </a:solidFill>
                        <a:effectLst/>
                        <a:latin typeface="+mn-lt"/>
                        <a:ea typeface="+mn-ea"/>
                        <a:cs typeface="+mn-cs"/>
                      </a:endParaRP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115000"/>
                        </a:lnSpc>
                        <a:spcAft>
                          <a:spcPts val="800"/>
                        </a:spcAft>
                      </a:pPr>
                      <a:r>
                        <a:rPr lang="en-US" sz="1600" b="0" kern="1200" dirty="0">
                          <a:solidFill>
                            <a:srgbClr val="4D4639"/>
                          </a:solidFill>
                          <a:effectLst/>
                          <a:latin typeface="+mn-lt"/>
                          <a:ea typeface="+mn-ea"/>
                          <a:cs typeface="+mn-cs"/>
                        </a:rPr>
                        <a:t>SMS</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lnSpc>
                          <a:spcPct val="115000"/>
                        </a:lnSpc>
                        <a:spcAft>
                          <a:spcPts val="800"/>
                        </a:spcAft>
                      </a:pPr>
                      <a:r>
                        <a:rPr lang="en-GB" sz="1600" kern="1200" dirty="0">
                          <a:solidFill>
                            <a:srgbClr val="4D4639"/>
                          </a:solidFill>
                          <a:effectLst/>
                          <a:latin typeface="+mn-lt"/>
                          <a:ea typeface="+mn-ea"/>
                          <a:cs typeface="+mn-cs"/>
                        </a:rPr>
                        <a:t>SMS reminder (if phone number available)</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115000"/>
                        </a:lnSpc>
                        <a:spcAft>
                          <a:spcPts val="800"/>
                        </a:spcAft>
                      </a:pPr>
                      <a:r>
                        <a:rPr lang="en-US" sz="1600" b="0" kern="1200" dirty="0">
                          <a:solidFill>
                            <a:srgbClr val="4D4639"/>
                          </a:solidFill>
                          <a:effectLst/>
                          <a:latin typeface="+mn-lt"/>
                          <a:ea typeface="+mn-ea"/>
                          <a:cs typeface="+mn-cs"/>
                        </a:rPr>
                        <a:t>Friday</a:t>
                      </a:r>
                      <a:endParaRPr lang="en-GB" sz="1600" b="0" kern="120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2510463"/>
                  </a:ext>
                </a:extLst>
              </a:tr>
            </a:tbl>
          </a:graphicData>
        </a:graphic>
      </p:graphicFrame>
    </p:spTree>
    <p:extLst>
      <p:ext uri="{BB962C8B-B14F-4D97-AF65-F5344CB8AC3E}">
        <p14:creationId xmlns:p14="http://schemas.microsoft.com/office/powerpoint/2010/main" val="245993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6831-A090-929F-D79C-7E8B451FD68A}"/>
              </a:ext>
            </a:extLst>
          </p:cNvPr>
          <p:cNvSpPr>
            <a:spLocks noGrp="1"/>
          </p:cNvSpPr>
          <p:nvPr>
            <p:ph type="title"/>
          </p:nvPr>
        </p:nvSpPr>
        <p:spPr/>
        <p:txBody>
          <a:bodyPr/>
          <a:lstStyle/>
          <a:p>
            <a:r>
              <a:rPr lang="en-US" dirty="0"/>
              <a:t>Potential sampling errors</a:t>
            </a:r>
            <a:endParaRPr lang="en-GB" dirty="0"/>
          </a:p>
        </p:txBody>
      </p:sp>
    </p:spTree>
    <p:extLst>
      <p:ext uri="{BB962C8B-B14F-4D97-AF65-F5344CB8AC3E}">
        <p14:creationId xmlns:p14="http://schemas.microsoft.com/office/powerpoint/2010/main" val="105496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EFF3A-8E3A-6CC2-8DAC-8C93D0BDDA25}"/>
            </a:ext>
          </a:extLst>
        </p:cNvPr>
        <p:cNvGrpSpPr/>
        <p:nvPr/>
      </p:nvGrpSpPr>
      <p:grpSpPr>
        <a:xfrm>
          <a:off x="0" y="0"/>
          <a:ext cx="0" cy="0"/>
          <a:chOff x="0" y="0"/>
          <a:chExt cx="0" cy="0"/>
        </a:xfrm>
      </p:grpSpPr>
      <p:sp>
        <p:nvSpPr>
          <p:cNvPr id="4" name="Content Placeholder 6">
            <a:extLst>
              <a:ext uri="{FF2B5EF4-FFF2-40B4-BE49-F238E27FC236}">
                <a16:creationId xmlns:a16="http://schemas.microsoft.com/office/drawing/2014/main" id="{A8EAB612-A44A-D0E4-89D6-BC0D13109399}"/>
              </a:ext>
            </a:extLst>
          </p:cNvPr>
          <p:cNvSpPr txBox="1">
            <a:spLocks/>
          </p:cNvSpPr>
          <p:nvPr/>
        </p:nvSpPr>
        <p:spPr>
          <a:xfrm>
            <a:off x="516834" y="1280849"/>
            <a:ext cx="11046275" cy="5156500"/>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buSzPct val="140000"/>
            </a:pPr>
            <a:r>
              <a:rPr lang="en-GB" dirty="0">
                <a:solidFill>
                  <a:srgbClr val="4D4D4D"/>
                </a:solidFill>
              </a:rPr>
              <a:t>Examples of checks you should do before submitting your sample:</a:t>
            </a:r>
          </a:p>
          <a:p>
            <a:pPr marL="444500" indent="-255588">
              <a:lnSpc>
                <a:spcPct val="100000"/>
              </a:lnSpc>
              <a:spcBef>
                <a:spcPts val="300"/>
              </a:spcBef>
              <a:spcAft>
                <a:spcPts val="300"/>
              </a:spcAft>
              <a:buSzPct val="100000"/>
              <a:buFont typeface="Wingdings" panose="05000000000000000000" pitchFamily="2" charset="2"/>
              <a:buChar char="ü"/>
            </a:pPr>
            <a:r>
              <a:rPr lang="en-GB" dirty="0">
                <a:solidFill>
                  <a:srgbClr val="4D4D4D"/>
                </a:solidFill>
              </a:rPr>
              <a:t>Check distribution of service user ages in your sample (especially those aged 16, 17 and 18 years).</a:t>
            </a:r>
          </a:p>
          <a:p>
            <a:pPr marL="444500" indent="-255588">
              <a:lnSpc>
                <a:spcPct val="100000"/>
              </a:lnSpc>
              <a:spcBef>
                <a:spcPts val="300"/>
              </a:spcBef>
              <a:spcAft>
                <a:spcPts val="300"/>
              </a:spcAft>
              <a:buSzPct val="100000"/>
              <a:buFont typeface="Wingdings" panose="05000000000000000000" pitchFamily="2" charset="2"/>
              <a:buChar char="ü"/>
            </a:pPr>
            <a:r>
              <a:rPr lang="en-GB" dirty="0">
                <a:solidFill>
                  <a:srgbClr val="4D4D4D"/>
                </a:solidFill>
              </a:rPr>
              <a:t>Check if mobile numbers are included.</a:t>
            </a:r>
          </a:p>
          <a:p>
            <a:pPr marL="444500" indent="-255588">
              <a:lnSpc>
                <a:spcPct val="100000"/>
              </a:lnSpc>
              <a:spcBef>
                <a:spcPts val="300"/>
              </a:spcBef>
              <a:spcAft>
                <a:spcPts val="300"/>
              </a:spcAft>
              <a:buSzPct val="100000"/>
              <a:buFont typeface="Wingdings" panose="05000000000000000000" pitchFamily="2" charset="2"/>
              <a:buChar char="ü"/>
            </a:pPr>
            <a:r>
              <a:rPr lang="en-GB" dirty="0">
                <a:solidFill>
                  <a:srgbClr val="4D4D4D"/>
                </a:solidFill>
              </a:rPr>
              <a:t>Check coding of </a:t>
            </a:r>
            <a:r>
              <a:rPr lang="en-GB" dirty="0">
                <a:solidFill>
                  <a:srgbClr val="4D4639"/>
                </a:solidFill>
                <a:latin typeface="Arial" panose="020B0604020202020204" pitchFamily="34" charset="0"/>
                <a:ea typeface="Arial" panose="020B0604020202020204" pitchFamily="34" charset="0"/>
              </a:rPr>
              <a:t>Actual</a:t>
            </a:r>
            <a:r>
              <a:rPr lang="en-GB" spc="-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Delivery</a:t>
            </a:r>
            <a:r>
              <a:rPr lang="en-GB" spc="-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Place (ADP).</a:t>
            </a:r>
            <a:endParaRPr lang="en-GB" dirty="0">
              <a:solidFill>
                <a:srgbClr val="4D4D4D"/>
              </a:solidFill>
            </a:endParaRPr>
          </a:p>
          <a:p>
            <a:pPr marL="444500" indent="-255588">
              <a:lnSpc>
                <a:spcPct val="100000"/>
              </a:lnSpc>
              <a:spcBef>
                <a:spcPts val="300"/>
              </a:spcBef>
              <a:spcAft>
                <a:spcPts val="300"/>
              </a:spcAft>
              <a:buSzPct val="100000"/>
              <a:buFont typeface="Wingdings" panose="05000000000000000000" pitchFamily="2" charset="2"/>
              <a:buChar char="ü"/>
            </a:pPr>
            <a:r>
              <a:rPr lang="en-GB" dirty="0">
                <a:solidFill>
                  <a:srgbClr val="4D4D4D"/>
                </a:solidFill>
              </a:rPr>
              <a:t>Check that individuals with missing information are NOT excluded.</a:t>
            </a:r>
          </a:p>
          <a:p>
            <a:pPr marL="444500" indent="-255588">
              <a:lnSpc>
                <a:spcPct val="100000"/>
              </a:lnSpc>
              <a:spcBef>
                <a:spcPts val="300"/>
              </a:spcBef>
              <a:spcAft>
                <a:spcPts val="300"/>
              </a:spcAft>
              <a:buSzPct val="100000"/>
              <a:buFont typeface="Wingdings" panose="05000000000000000000" pitchFamily="2" charset="2"/>
              <a:buChar char="ü"/>
            </a:pPr>
            <a:r>
              <a:rPr lang="en-GB" dirty="0">
                <a:solidFill>
                  <a:srgbClr val="4D4D4D"/>
                </a:solidFill>
              </a:rPr>
              <a:t>Check that you have not excluded individuals with </a:t>
            </a:r>
            <a:r>
              <a:rPr lang="en-GB" dirty="0">
                <a:solidFill>
                  <a:srgbClr val="4D4639"/>
                </a:solidFill>
                <a:latin typeface="Arial" panose="020B0604020202020204" pitchFamily="34" charset="0"/>
                <a:ea typeface="Arial" panose="020B0604020202020204" pitchFamily="34" charset="0"/>
              </a:rPr>
              <a:t>safeguarding</a:t>
            </a:r>
            <a:r>
              <a:rPr lang="en-GB" spc="-1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flags</a:t>
            </a:r>
            <a:r>
              <a:rPr lang="en-GB" spc="-1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without</a:t>
            </a:r>
            <a:r>
              <a:rPr lang="en-GB" spc="-2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consulting</a:t>
            </a:r>
            <a:r>
              <a:rPr lang="en-GB" spc="-1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the</a:t>
            </a:r>
            <a:r>
              <a:rPr lang="en-GB" spc="-3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safeguarding </a:t>
            </a:r>
            <a:r>
              <a:rPr lang="en-GB" spc="-20" dirty="0">
                <a:solidFill>
                  <a:srgbClr val="4D4639"/>
                </a:solidFill>
                <a:latin typeface="Arial" panose="020B0604020202020204" pitchFamily="34" charset="0"/>
                <a:ea typeface="Arial" panose="020B0604020202020204" pitchFamily="34" charset="0"/>
              </a:rPr>
              <a:t>team.</a:t>
            </a:r>
            <a:endParaRPr lang="en-GB" spc="-20" dirty="0">
              <a:solidFill>
                <a:srgbClr val="4D4D4D"/>
              </a:solidFill>
              <a:latin typeface="Arial" panose="020B0604020202020204" pitchFamily="34" charset="0"/>
              <a:ea typeface="Arial" panose="020B0604020202020204" pitchFamily="34" charset="0"/>
            </a:endParaRPr>
          </a:p>
          <a:p>
            <a:pPr marL="444500" indent="-255588">
              <a:lnSpc>
                <a:spcPct val="100000"/>
              </a:lnSpc>
              <a:spcBef>
                <a:spcPts val="300"/>
              </a:spcBef>
              <a:spcAft>
                <a:spcPts val="300"/>
              </a:spcAft>
              <a:buSzPct val="100000"/>
              <a:buFont typeface="Wingdings" panose="05000000000000000000" pitchFamily="2" charset="2"/>
              <a:buChar char="ü"/>
            </a:pPr>
            <a:r>
              <a:rPr lang="en-GB" spc="-20" dirty="0">
                <a:solidFill>
                  <a:srgbClr val="4D4D4D"/>
                </a:solidFill>
              </a:rPr>
              <a:t>Check that you have included home births.</a:t>
            </a:r>
          </a:p>
          <a:p>
            <a:pPr marL="444500" indent="-255588">
              <a:lnSpc>
                <a:spcPct val="100000"/>
              </a:lnSpc>
              <a:spcBef>
                <a:spcPts val="300"/>
              </a:spcBef>
              <a:spcAft>
                <a:spcPts val="300"/>
              </a:spcAft>
              <a:buSzPct val="100000"/>
              <a:buFont typeface="Wingdings" panose="05000000000000000000" pitchFamily="2" charset="2"/>
              <a:buChar char="ü"/>
            </a:pPr>
            <a:r>
              <a:rPr lang="en-GB" spc="-20" dirty="0">
                <a:solidFill>
                  <a:srgbClr val="4D4D4D"/>
                </a:solidFill>
              </a:rPr>
              <a:t>Check that you have sampled the correct period.</a:t>
            </a:r>
          </a:p>
          <a:p>
            <a:pPr marL="444500" indent="-255588">
              <a:lnSpc>
                <a:spcPct val="100000"/>
              </a:lnSpc>
              <a:spcBef>
                <a:spcPts val="300"/>
              </a:spcBef>
              <a:spcAft>
                <a:spcPts val="300"/>
              </a:spcAft>
              <a:buSzPct val="100000"/>
              <a:buFont typeface="Wingdings" panose="05000000000000000000" pitchFamily="2" charset="2"/>
              <a:buChar char="ü"/>
            </a:pPr>
            <a:r>
              <a:rPr lang="en-GB" spc="-20" dirty="0">
                <a:solidFill>
                  <a:srgbClr val="4D4D4D"/>
                </a:solidFill>
              </a:rPr>
              <a:t>Check that site codes are present </a:t>
            </a:r>
            <a:r>
              <a:rPr lang="en-GB" dirty="0">
                <a:solidFill>
                  <a:srgbClr val="4D4639"/>
                </a:solidFill>
                <a:latin typeface="Arial" panose="020B0604020202020204" pitchFamily="34" charset="0"/>
                <a:ea typeface="Arial" panose="020B0604020202020204" pitchFamily="34" charset="0"/>
              </a:rPr>
              <a:t>for</a:t>
            </a:r>
            <a:r>
              <a:rPr lang="en-GB" spc="-10"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individuals with ADP</a:t>
            </a:r>
            <a:r>
              <a:rPr lang="en-GB" spc="-10"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1</a:t>
            </a:r>
            <a:r>
              <a:rPr lang="en-GB" spc="-10"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or</a:t>
            </a:r>
            <a:r>
              <a:rPr lang="en-GB" spc="10" dirty="0">
                <a:solidFill>
                  <a:srgbClr val="4D4639"/>
                </a:solidFill>
                <a:latin typeface="Arial" panose="020B0604020202020204" pitchFamily="34" charset="0"/>
                <a:ea typeface="Arial" panose="020B0604020202020204" pitchFamily="34" charset="0"/>
              </a:rPr>
              <a:t> </a:t>
            </a:r>
            <a:r>
              <a:rPr lang="en-GB" spc="-25" dirty="0">
                <a:solidFill>
                  <a:srgbClr val="4D4639"/>
                </a:solidFill>
                <a:latin typeface="Arial" panose="020B0604020202020204" pitchFamily="34" charset="0"/>
                <a:ea typeface="Arial" panose="020B0604020202020204" pitchFamily="34" charset="0"/>
              </a:rPr>
              <a:t>8.</a:t>
            </a:r>
            <a:endParaRPr lang="en-GB" spc="-20" dirty="0">
              <a:solidFill>
                <a:srgbClr val="4D4D4D"/>
              </a:solidFill>
              <a:latin typeface="Arial" panose="020B0604020202020204" pitchFamily="34" charset="0"/>
              <a:ea typeface="Arial" panose="020B0604020202020204" pitchFamily="34" charset="0"/>
            </a:endParaRPr>
          </a:p>
          <a:p>
            <a:pPr marL="444500" indent="-255588">
              <a:lnSpc>
                <a:spcPct val="100000"/>
              </a:lnSpc>
              <a:spcBef>
                <a:spcPts val="300"/>
              </a:spcBef>
              <a:spcAft>
                <a:spcPts val="300"/>
              </a:spcAft>
              <a:buSzPct val="100000"/>
              <a:buFont typeface="Wingdings" panose="05000000000000000000" pitchFamily="2" charset="2"/>
              <a:buChar char="ü"/>
            </a:pPr>
            <a:r>
              <a:rPr lang="en-GB" spc="-20" dirty="0">
                <a:solidFill>
                  <a:srgbClr val="4D4D4D"/>
                </a:solidFill>
                <a:ea typeface="Arial" panose="020B0604020202020204" pitchFamily="34" charset="0"/>
              </a:rPr>
              <a:t>Check that your sample includes </a:t>
            </a:r>
            <a:r>
              <a:rPr lang="en-GB" b="1" dirty="0">
                <a:solidFill>
                  <a:srgbClr val="8A2700"/>
                </a:solidFill>
                <a:latin typeface="Arial" panose="020B0604020202020204" pitchFamily="34" charset="0"/>
                <a:ea typeface="Arial" panose="020B0604020202020204" pitchFamily="34" charset="0"/>
              </a:rPr>
              <a:t>ALL</a:t>
            </a:r>
            <a:r>
              <a:rPr lang="en-GB" b="1" spc="-20" dirty="0">
                <a:solidFill>
                  <a:srgbClr val="007B4E"/>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eligible</a:t>
            </a:r>
            <a:r>
              <a:rPr lang="en-GB" spc="-3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maternity</a:t>
            </a:r>
            <a:r>
              <a:rPr lang="en-GB" spc="-1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service</a:t>
            </a:r>
            <a:r>
              <a:rPr lang="en-GB" spc="-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users</a:t>
            </a:r>
            <a:r>
              <a:rPr lang="en-GB" spc="-1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who</a:t>
            </a:r>
            <a:r>
              <a:rPr lang="en-GB" spc="-1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gave</a:t>
            </a:r>
            <a:r>
              <a:rPr lang="en-GB" spc="-1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birth</a:t>
            </a:r>
            <a:r>
              <a:rPr lang="en-GB" spc="-25" dirty="0">
                <a:solidFill>
                  <a:srgbClr val="4D4639"/>
                </a:solidFill>
                <a:latin typeface="Arial" panose="020B0604020202020204" pitchFamily="34" charset="0"/>
                <a:ea typeface="Arial" panose="020B0604020202020204" pitchFamily="34" charset="0"/>
              </a:rPr>
              <a:t> </a:t>
            </a:r>
            <a:r>
              <a:rPr lang="en-GB" dirty="0">
                <a:solidFill>
                  <a:srgbClr val="4D4639"/>
                </a:solidFill>
                <a:latin typeface="Arial" panose="020B0604020202020204" pitchFamily="34" charset="0"/>
                <a:ea typeface="Arial" panose="020B0604020202020204" pitchFamily="34" charset="0"/>
              </a:rPr>
              <a:t>in February, regardless of whether you had to sample back into January or not.</a:t>
            </a:r>
          </a:p>
          <a:p>
            <a:pPr marL="188912" algn="ctr">
              <a:lnSpc>
                <a:spcPct val="100000"/>
              </a:lnSpc>
              <a:spcBef>
                <a:spcPts val="300"/>
              </a:spcBef>
              <a:spcAft>
                <a:spcPts val="300"/>
              </a:spcAft>
              <a:buSzPct val="100000"/>
            </a:pPr>
            <a:endParaRPr lang="en-GB" b="1" spc="-20" dirty="0">
              <a:solidFill>
                <a:srgbClr val="4D4639"/>
              </a:solidFill>
              <a:ea typeface="Arial" panose="020B0604020202020204" pitchFamily="34" charset="0"/>
            </a:endParaRPr>
          </a:p>
          <a:p>
            <a:pPr marL="188912" algn="ctr">
              <a:lnSpc>
                <a:spcPct val="100000"/>
              </a:lnSpc>
              <a:spcBef>
                <a:spcPts val="300"/>
              </a:spcBef>
              <a:spcAft>
                <a:spcPts val="300"/>
              </a:spcAft>
              <a:buSzPct val="100000"/>
            </a:pPr>
            <a:r>
              <a:rPr lang="en-GB" b="1" spc="-20" dirty="0">
                <a:solidFill>
                  <a:srgbClr val="8A2700"/>
                </a:solidFill>
                <a:ea typeface="Arial" panose="020B0604020202020204" pitchFamily="34" charset="0"/>
              </a:rPr>
              <a:t>Your sample size must be at least 300 – there is no maximum sample </a:t>
            </a:r>
          </a:p>
          <a:p>
            <a:pPr marL="188912" algn="ctr">
              <a:lnSpc>
                <a:spcPct val="100000"/>
              </a:lnSpc>
              <a:spcBef>
                <a:spcPts val="300"/>
              </a:spcBef>
              <a:spcAft>
                <a:spcPts val="300"/>
              </a:spcAft>
              <a:buSzPct val="100000"/>
            </a:pPr>
            <a:r>
              <a:rPr lang="en-GB" b="1" spc="-20" dirty="0">
                <a:solidFill>
                  <a:srgbClr val="8A2700"/>
                </a:solidFill>
                <a:ea typeface="Arial" panose="020B0604020202020204" pitchFamily="34" charset="0"/>
              </a:rPr>
              <a:t>size for February births</a:t>
            </a:r>
          </a:p>
          <a:p>
            <a:pPr marL="188912" algn="ctr">
              <a:lnSpc>
                <a:spcPct val="100000"/>
              </a:lnSpc>
              <a:spcBef>
                <a:spcPts val="300"/>
              </a:spcBef>
              <a:spcAft>
                <a:spcPts val="300"/>
              </a:spcAft>
              <a:buSzPct val="100000"/>
            </a:pPr>
            <a:endParaRPr lang="en-GB" sz="1600" b="1" spc="-20" dirty="0">
              <a:solidFill>
                <a:srgbClr val="007B4E"/>
              </a:solidFill>
              <a:ea typeface="Arial" panose="020B0604020202020204" pitchFamily="34" charset="0"/>
            </a:endParaRPr>
          </a:p>
        </p:txBody>
      </p:sp>
      <p:sp>
        <p:nvSpPr>
          <p:cNvPr id="3" name="Title 2">
            <a:extLst>
              <a:ext uri="{FF2B5EF4-FFF2-40B4-BE49-F238E27FC236}">
                <a16:creationId xmlns:a16="http://schemas.microsoft.com/office/drawing/2014/main" id="{69B8626D-4E39-6AD1-AA75-A4957209693C}"/>
              </a:ext>
            </a:extLst>
          </p:cNvPr>
          <p:cNvSpPr>
            <a:spLocks noGrp="1"/>
          </p:cNvSpPr>
          <p:nvPr>
            <p:ph type="title"/>
          </p:nvPr>
        </p:nvSpPr>
        <p:spPr/>
        <p:txBody>
          <a:bodyPr/>
          <a:lstStyle/>
          <a:p>
            <a:r>
              <a:rPr lang="en-GB" dirty="0"/>
              <a:t>Check sample prior to submission</a:t>
            </a:r>
          </a:p>
        </p:txBody>
      </p:sp>
    </p:spTree>
    <p:extLst>
      <p:ext uri="{BB962C8B-B14F-4D97-AF65-F5344CB8AC3E}">
        <p14:creationId xmlns:p14="http://schemas.microsoft.com/office/powerpoint/2010/main" val="1794624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EF30A-0C64-7078-90AB-135AD61B4F1B}"/>
            </a:ext>
          </a:extLst>
        </p:cNvPr>
        <p:cNvGrpSpPr/>
        <p:nvPr/>
      </p:nvGrpSpPr>
      <p:grpSpPr>
        <a:xfrm>
          <a:off x="0" y="0"/>
          <a:ext cx="0" cy="0"/>
          <a:chOff x="0" y="0"/>
          <a:chExt cx="0" cy="0"/>
        </a:xfrm>
      </p:grpSpPr>
      <p:sp>
        <p:nvSpPr>
          <p:cNvPr id="8" name="Content Placeholder 6">
            <a:extLst>
              <a:ext uri="{FF2B5EF4-FFF2-40B4-BE49-F238E27FC236}">
                <a16:creationId xmlns:a16="http://schemas.microsoft.com/office/drawing/2014/main" id="{E088D995-F382-E29B-7938-7C8A01FC2B3A}"/>
              </a:ext>
            </a:extLst>
          </p:cNvPr>
          <p:cNvSpPr txBox="1">
            <a:spLocks/>
          </p:cNvSpPr>
          <p:nvPr/>
        </p:nvSpPr>
        <p:spPr>
          <a:xfrm>
            <a:off x="516833" y="1271245"/>
            <a:ext cx="11155361" cy="549950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rgbClr val="007B4E"/>
              </a:buClr>
              <a:buSzPct val="200000"/>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7B4E"/>
              </a:buClr>
              <a:buSzPct val="200000"/>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7B4E"/>
              </a:buClr>
              <a:buSzPct val="20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7B4E"/>
              </a:buClr>
              <a:buSzPct val="20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7B4E"/>
              </a:buClr>
              <a:buSzPct val="20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007B4E"/>
              </a:buClr>
              <a:buSzPct val="140000"/>
              <a:buFont typeface="Arial" panose="020B0604020202020204" pitchFamily="34" charset="0"/>
              <a:buNone/>
              <a:tabLst/>
              <a:defRPr/>
            </a:pPr>
            <a:r>
              <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Completing the Sample Declaration Form can help avoid errors. Avoiding errors will ensure that launch of fieldwork can happen earlier, and your data will be usable in this year’s survey. This Includes:</a:t>
            </a:r>
          </a:p>
          <a:p>
            <a:pPr marL="173038" indent="-273050">
              <a:lnSpc>
                <a:spcPct val="100000"/>
              </a:lnSpc>
              <a:spcBef>
                <a:spcPts val="600"/>
              </a:spcBef>
              <a:buClr>
                <a:srgbClr val="8A2700"/>
              </a:buClr>
              <a:buSzPct val="140000"/>
              <a:buFont typeface="Courier New" panose="02070309020205020404" pitchFamily="49" charset="0"/>
              <a:buChar char="o"/>
            </a:pPr>
            <a:r>
              <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Checklist.</a:t>
            </a:r>
          </a:p>
          <a:p>
            <a:pPr marL="173038" indent="-273050">
              <a:lnSpc>
                <a:spcPct val="100000"/>
              </a:lnSpc>
              <a:spcBef>
                <a:spcPts val="600"/>
              </a:spcBef>
              <a:buClr>
                <a:srgbClr val="8A2700"/>
              </a:buClr>
              <a:buSzPct val="140000"/>
              <a:buFont typeface="Courier New" panose="02070309020205020404" pitchFamily="49" charset="0"/>
              <a:buChar char="o"/>
            </a:pPr>
            <a:r>
              <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Comparisons back to 2024 data.</a:t>
            </a:r>
          </a:p>
          <a:p>
            <a:pPr marL="173038" indent="-273050">
              <a:lnSpc>
                <a:spcPct val="100000"/>
              </a:lnSpc>
              <a:spcBef>
                <a:spcPts val="600"/>
              </a:spcBef>
              <a:spcAft>
                <a:spcPts val="600"/>
              </a:spcAft>
              <a:buClr>
                <a:srgbClr val="8A2700"/>
              </a:buClr>
              <a:buSzPct val="140000"/>
              <a:buFont typeface="Courier New" panose="02070309020205020404" pitchFamily="49" charset="0"/>
              <a:buChar char="o"/>
            </a:pPr>
            <a:r>
              <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Declaration Agreement: To be signed by person drawing sample and Caldicott Guardian.</a:t>
            </a:r>
          </a:p>
          <a:p>
            <a:pPr marL="0" indent="0">
              <a:lnSpc>
                <a:spcPct val="100000"/>
              </a:lnSpc>
              <a:spcBef>
                <a:spcPts val="600"/>
              </a:spcBef>
              <a:spcAft>
                <a:spcPts val="600"/>
              </a:spcAft>
              <a:buClr>
                <a:srgbClr val="8A2700"/>
              </a:buClr>
              <a:buSzPct val="140000"/>
              <a:buNone/>
            </a:pPr>
            <a:endPar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115200" indent="0" algn="ctr">
              <a:lnSpc>
                <a:spcPct val="100000"/>
              </a:lnSpc>
              <a:spcBef>
                <a:spcPts val="600"/>
              </a:spcBef>
              <a:spcAft>
                <a:spcPts val="600"/>
              </a:spcAft>
              <a:buSzPct val="140000"/>
              <a:buNone/>
            </a:pPr>
            <a:endPar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115200" indent="0" algn="ctr">
              <a:lnSpc>
                <a:spcPct val="100000"/>
              </a:lnSpc>
              <a:spcBef>
                <a:spcPts val="600"/>
              </a:spcBef>
              <a:spcAft>
                <a:spcPts val="600"/>
              </a:spcAft>
              <a:buSzPct val="140000"/>
              <a:buNone/>
            </a:pPr>
            <a:endParaRPr lang="en-GB" sz="1800" dirty="0">
              <a:solidFill>
                <a:srgbClr val="4D4D4D"/>
              </a:solidFill>
            </a:endParaRPr>
          </a:p>
          <a:p>
            <a:pPr marL="115200" indent="0" algn="ctr">
              <a:lnSpc>
                <a:spcPct val="100000"/>
              </a:lnSpc>
              <a:spcBef>
                <a:spcPts val="600"/>
              </a:spcBef>
              <a:spcAft>
                <a:spcPts val="600"/>
              </a:spcAft>
              <a:buSzPct val="140000"/>
              <a:buNone/>
            </a:pPr>
            <a:endPar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rgbClr val="007B4E"/>
              </a:buClr>
              <a:buSzPct val="140000"/>
              <a:buFont typeface="Arial" panose="020B0604020202020204" pitchFamily="34" charset="0"/>
              <a:buNone/>
              <a:tabLst/>
              <a:defRPr/>
            </a:pPr>
            <a:endParaRPr kumimoji="0" lang="en-GB" sz="1800" b="0" i="0" u="none" strike="noStrike" kern="1200" cap="none" spc="0" normalizeH="0" baseline="0" noProof="0" dirty="0">
              <a:ln>
                <a:noFill/>
              </a:ln>
              <a:solidFill>
                <a:srgbClr val="8A27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rgbClr val="007B4E"/>
              </a:buClr>
              <a:buSzPct val="140000"/>
              <a:buFont typeface="Arial" panose="020B0604020202020204" pitchFamily="34" charset="0"/>
              <a:buNone/>
              <a:tabLst/>
              <a:defRPr/>
            </a:pPr>
            <a:r>
              <a:rPr kumimoji="0" lang="en-GB" sz="1800" b="0" i="0" u="none" strike="noStrike" kern="1200" cap="none" spc="0" normalizeH="0" baseline="0" noProof="0" dirty="0">
                <a:ln>
                  <a:noFill/>
                </a:ln>
                <a:solidFill>
                  <a:srgbClr val="8A2700"/>
                </a:solidFill>
                <a:effectLst/>
                <a:uLnTx/>
                <a:uFillTx/>
                <a:latin typeface="Arial" panose="020B0604020202020204" pitchFamily="34" charset="0"/>
                <a:ea typeface="+mn-ea"/>
                <a:cs typeface="Arial" panose="020B0604020202020204" pitchFamily="34" charset="0"/>
              </a:rPr>
              <a:t>Submission</a:t>
            </a:r>
          </a:p>
          <a:p>
            <a:pPr marL="0" marR="0" lvl="0" indent="0" algn="l" defTabSz="914400" rtl="0" eaLnBrk="1" fontAlgn="auto" latinLnBrk="0" hangingPunct="1">
              <a:lnSpc>
                <a:spcPct val="100000"/>
              </a:lnSpc>
              <a:spcBef>
                <a:spcPts val="0"/>
              </a:spcBef>
              <a:spcAft>
                <a:spcPts val="600"/>
              </a:spcAft>
              <a:buClr>
                <a:srgbClr val="007B4E"/>
              </a:buClr>
              <a:buSzPct val="140000"/>
              <a:buFont typeface="Arial" panose="020B0604020202020204" pitchFamily="34" charset="0"/>
              <a:buNone/>
              <a:tabLst/>
              <a:defRPr/>
            </a:pPr>
            <a:r>
              <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Sample declaration form to be submitted to your contractor (or the SCC if an in-house trust) </a:t>
            </a:r>
          </a:p>
          <a:p>
            <a:pPr marL="0" marR="0" lvl="0" indent="0" algn="l" defTabSz="914400" rtl="0" eaLnBrk="1" fontAlgn="auto" latinLnBrk="0" hangingPunct="1">
              <a:lnSpc>
                <a:spcPct val="100000"/>
              </a:lnSpc>
              <a:spcBef>
                <a:spcPts val="0"/>
              </a:spcBef>
              <a:spcAft>
                <a:spcPts val="600"/>
              </a:spcAft>
              <a:buClr>
                <a:srgbClr val="007B4E"/>
              </a:buClr>
              <a:buSzPct val="140000"/>
              <a:buFont typeface="Arial" panose="020B0604020202020204" pitchFamily="34" charset="0"/>
              <a:buNone/>
              <a:tabLst/>
              <a:defRPr/>
            </a:pPr>
            <a:r>
              <a:rPr kumimoji="0" lang="en-GB" sz="18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sym typeface="Wingdings" panose="05000000000000000000" pitchFamily="2" charset="2"/>
              </a:rPr>
              <a:t> Once the sample declaration form has been approved, please submit your sample safely via secure file transfer site.</a:t>
            </a:r>
            <a:endPar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
                <a:srgbClr val="007B4E"/>
              </a:buClr>
              <a:buSzPct val="140000"/>
              <a:buFont typeface="Arial" panose="020B0604020202020204" pitchFamily="34" charset="0"/>
              <a:buNone/>
              <a:tabLst/>
              <a:defRPr/>
            </a:pPr>
            <a:endParaRPr kumimoji="0" lang="en-GB" sz="2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576C9018-D45D-5FE6-1027-07AEA8B0D9A2}"/>
              </a:ext>
            </a:extLst>
          </p:cNvPr>
          <p:cNvSpPr>
            <a:spLocks noGrp="1"/>
          </p:cNvSpPr>
          <p:nvPr>
            <p:ph type="title"/>
          </p:nvPr>
        </p:nvSpPr>
        <p:spPr/>
        <p:txBody>
          <a:bodyPr/>
          <a:lstStyle/>
          <a:p>
            <a:r>
              <a:rPr lang="en-GB" dirty="0"/>
              <a:t>Sample Declaration Form</a:t>
            </a:r>
          </a:p>
        </p:txBody>
      </p:sp>
      <p:sp>
        <p:nvSpPr>
          <p:cNvPr id="12" name="Rectangle 11">
            <a:extLst>
              <a:ext uri="{FF2B5EF4-FFF2-40B4-BE49-F238E27FC236}">
                <a16:creationId xmlns:a16="http://schemas.microsoft.com/office/drawing/2014/main" id="{29F63820-4A83-342E-C345-E477EFFE5F9C}"/>
              </a:ext>
            </a:extLst>
          </p:cNvPr>
          <p:cNvSpPr/>
          <p:nvPr/>
        </p:nvSpPr>
        <p:spPr>
          <a:xfrm>
            <a:off x="2438785" y="3243759"/>
            <a:ext cx="6994581" cy="1554480"/>
          </a:xfrm>
          <a:prstGeom prst="rect">
            <a:avLst/>
          </a:prstGeom>
          <a:solidFill>
            <a:schemeClr val="bg1"/>
          </a:solidFill>
          <a:ln w="19050">
            <a:solidFill>
              <a:srgbClr val="8A2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5200" indent="0" algn="ctr">
              <a:lnSpc>
                <a:spcPct val="100000"/>
              </a:lnSpc>
              <a:spcBef>
                <a:spcPts val="600"/>
              </a:spcBef>
              <a:spcAft>
                <a:spcPts val="600"/>
              </a:spcAft>
              <a:buSzPct val="140000"/>
              <a:buNone/>
            </a:pPr>
            <a:r>
              <a:rPr kumimoji="0" lang="en-GB" sz="1800" b="1" i="0" u="none" strike="noStrike" kern="1200" cap="none" spc="0" normalizeH="0" baseline="0" noProof="0" dirty="0">
                <a:ln>
                  <a:noFill/>
                </a:ln>
                <a:solidFill>
                  <a:srgbClr val="8A2700"/>
                </a:solidFill>
                <a:effectLst/>
                <a:uLnTx/>
                <a:uFillTx/>
                <a:latin typeface="Arial" panose="020B0604020202020204" pitchFamily="34" charset="0"/>
                <a:ea typeface="+mn-ea"/>
                <a:cs typeface="Arial" panose="020B0604020202020204" pitchFamily="34" charset="0"/>
              </a:rPr>
              <a:t>Tips</a:t>
            </a:r>
          </a:p>
          <a:p>
            <a:pPr marL="400950" indent="-285750">
              <a:lnSpc>
                <a:spcPct val="100000"/>
              </a:lnSpc>
              <a:spcBef>
                <a:spcPts val="600"/>
              </a:spcBef>
              <a:spcAft>
                <a:spcPts val="600"/>
              </a:spcAft>
              <a:buClr>
                <a:srgbClr val="8A2700"/>
              </a:buClr>
              <a:buSzPct val="140000"/>
              <a:buFont typeface="Courier New" panose="02070309020205020404" pitchFamily="49" charset="0"/>
              <a:buChar char="o"/>
            </a:pPr>
            <a:r>
              <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Take care to fill in dates</a:t>
            </a:r>
          </a:p>
          <a:p>
            <a:pPr marL="400950" indent="-285750">
              <a:lnSpc>
                <a:spcPct val="100000"/>
              </a:lnSpc>
              <a:spcBef>
                <a:spcPts val="600"/>
              </a:spcBef>
              <a:spcAft>
                <a:spcPts val="600"/>
              </a:spcAft>
              <a:buClr>
                <a:srgbClr val="8A2700"/>
              </a:buClr>
              <a:buSzPct val="140000"/>
              <a:buFont typeface="Courier New" panose="02070309020205020404" pitchFamily="49" charset="0"/>
              <a:buChar char="o"/>
            </a:pPr>
            <a:r>
              <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Schedule time for sign-off in advance with Caldicott Guardian</a:t>
            </a:r>
            <a:endParaRPr lang="en-GB" dirty="0"/>
          </a:p>
        </p:txBody>
      </p:sp>
      <p:pic>
        <p:nvPicPr>
          <p:cNvPr id="14" name="Graphic 13" descr="Lightbulb and gear with solid fill">
            <a:extLst>
              <a:ext uri="{FF2B5EF4-FFF2-40B4-BE49-F238E27FC236}">
                <a16:creationId xmlns:a16="http://schemas.microsoft.com/office/drawing/2014/main" id="{1A856819-4C1C-374E-7208-FA664571D2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8815" y="2971800"/>
            <a:ext cx="914400" cy="914400"/>
          </a:xfrm>
          <a:prstGeom prst="rect">
            <a:avLst/>
          </a:prstGeom>
        </p:spPr>
      </p:pic>
    </p:spTree>
    <p:extLst>
      <p:ext uri="{BB962C8B-B14F-4D97-AF65-F5344CB8AC3E}">
        <p14:creationId xmlns:p14="http://schemas.microsoft.com/office/powerpoint/2010/main" val="207980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81382-56A3-5FAB-46A0-ABC92CD52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356DD-DA57-0A33-06B2-02202E43FB2F}"/>
              </a:ext>
            </a:extLst>
          </p:cNvPr>
          <p:cNvSpPr>
            <a:spLocks noGrp="1"/>
          </p:cNvSpPr>
          <p:nvPr>
            <p:ph type="title"/>
          </p:nvPr>
        </p:nvSpPr>
        <p:spPr/>
        <p:txBody>
          <a:bodyPr/>
          <a:lstStyle/>
          <a:p>
            <a:r>
              <a:rPr lang="en-US" dirty="0"/>
              <a:t>Service user-facing materials</a:t>
            </a:r>
            <a:endParaRPr lang="en-GB" dirty="0"/>
          </a:p>
        </p:txBody>
      </p:sp>
    </p:spTree>
    <p:extLst>
      <p:ext uri="{BB962C8B-B14F-4D97-AF65-F5344CB8AC3E}">
        <p14:creationId xmlns:p14="http://schemas.microsoft.com/office/powerpoint/2010/main" val="47180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AFDB8-F1CD-06D5-2560-03FB6F53B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38A66-B079-88D0-D579-64C0FC6C89BE}"/>
              </a:ext>
            </a:extLst>
          </p:cNvPr>
          <p:cNvSpPr>
            <a:spLocks noGrp="1"/>
          </p:cNvSpPr>
          <p:nvPr>
            <p:ph type="title"/>
          </p:nvPr>
        </p:nvSpPr>
        <p:spPr/>
        <p:txBody>
          <a:bodyPr/>
          <a:lstStyle/>
          <a:p>
            <a:r>
              <a:rPr lang="en-US" dirty="0"/>
              <a:t>Patient communication: updates &amp; feedback</a:t>
            </a:r>
            <a:endParaRPr lang="en-GB" dirty="0"/>
          </a:p>
        </p:txBody>
      </p:sp>
      <p:sp>
        <p:nvSpPr>
          <p:cNvPr id="3" name="Content Placeholder 2">
            <a:extLst>
              <a:ext uri="{FF2B5EF4-FFF2-40B4-BE49-F238E27FC236}">
                <a16:creationId xmlns:a16="http://schemas.microsoft.com/office/drawing/2014/main" id="{91B3170E-954C-B353-D900-07E2755E322D}"/>
              </a:ext>
            </a:extLst>
          </p:cNvPr>
          <p:cNvSpPr>
            <a:spLocks noGrp="1"/>
          </p:cNvSpPr>
          <p:nvPr>
            <p:ph idx="1"/>
          </p:nvPr>
        </p:nvSpPr>
        <p:spPr>
          <a:xfrm>
            <a:off x="516834" y="1271246"/>
            <a:ext cx="11156053" cy="675132"/>
          </a:xfrm>
        </p:spPr>
        <p:txBody>
          <a:bodyPr/>
          <a:lstStyle/>
          <a:p>
            <a:pPr lvl="0"/>
            <a:r>
              <a:rPr lang="en-US" dirty="0"/>
              <a:t>Minimal changes have been made to these documents for 2025 as they were thoroughly tested for the 2024 Maternity Survey. Any changes made, alongside feedback from cognitive testing, is detailed below:</a:t>
            </a:r>
          </a:p>
          <a:p>
            <a:endParaRPr lang="en-GB" dirty="0"/>
          </a:p>
        </p:txBody>
      </p:sp>
      <p:grpSp>
        <p:nvGrpSpPr>
          <p:cNvPr id="4" name="Google Shape;1250;p44">
            <a:extLst>
              <a:ext uri="{FF2B5EF4-FFF2-40B4-BE49-F238E27FC236}">
                <a16:creationId xmlns:a16="http://schemas.microsoft.com/office/drawing/2014/main" id="{9902B552-4D8E-63F9-174C-AEE3DA04EA6F}"/>
              </a:ext>
            </a:extLst>
          </p:cNvPr>
          <p:cNvGrpSpPr/>
          <p:nvPr/>
        </p:nvGrpSpPr>
        <p:grpSpPr>
          <a:xfrm>
            <a:off x="506170" y="4443643"/>
            <a:ext cx="5133629" cy="1880408"/>
            <a:chOff x="449152" y="3126322"/>
            <a:chExt cx="3850222" cy="1410306"/>
          </a:xfrm>
        </p:grpSpPr>
        <p:cxnSp>
          <p:nvCxnSpPr>
            <p:cNvPr id="5" name="Google Shape;1251;p44">
              <a:extLst>
                <a:ext uri="{FF2B5EF4-FFF2-40B4-BE49-F238E27FC236}">
                  <a16:creationId xmlns:a16="http://schemas.microsoft.com/office/drawing/2014/main" id="{86066199-F7EE-8F76-4BF2-0986D0C17094}"/>
                </a:ext>
              </a:extLst>
            </p:cNvPr>
            <p:cNvCxnSpPr/>
            <p:nvPr/>
          </p:nvCxnSpPr>
          <p:spPr>
            <a:xfrm>
              <a:off x="2647313" y="4216025"/>
              <a:ext cx="549600" cy="0"/>
            </a:xfrm>
            <a:prstGeom prst="straightConnector1">
              <a:avLst/>
            </a:prstGeom>
            <a:noFill/>
            <a:ln w="19050" cap="flat" cmpd="sng">
              <a:solidFill>
                <a:schemeClr val="accent3"/>
              </a:solidFill>
              <a:prstDash val="solid"/>
              <a:round/>
              <a:headEnd type="none" w="med" len="med"/>
              <a:tailEnd type="oval" w="med" len="med"/>
            </a:ln>
          </p:spPr>
        </p:cxnSp>
        <p:sp>
          <p:nvSpPr>
            <p:cNvPr id="6" name="Google Shape;1252;p44">
              <a:extLst>
                <a:ext uri="{FF2B5EF4-FFF2-40B4-BE49-F238E27FC236}">
                  <a16:creationId xmlns:a16="http://schemas.microsoft.com/office/drawing/2014/main" id="{CFC696BE-579F-4550-A7AF-1B88145848BD}"/>
                </a:ext>
              </a:extLst>
            </p:cNvPr>
            <p:cNvSpPr/>
            <p:nvPr/>
          </p:nvSpPr>
          <p:spPr>
            <a:xfrm>
              <a:off x="2962509" y="3199709"/>
              <a:ext cx="1336865" cy="1336919"/>
            </a:xfrm>
            <a:custGeom>
              <a:avLst/>
              <a:gdLst/>
              <a:ahLst/>
              <a:cxnLst/>
              <a:rect l="l" t="t" r="r" b="b"/>
              <a:pathLst>
                <a:path w="24637" h="24638" extrusionOk="0">
                  <a:moveTo>
                    <a:pt x="1" y="1"/>
                  </a:moveTo>
                  <a:cubicBezTo>
                    <a:pt x="1" y="13606"/>
                    <a:pt x="11032" y="24638"/>
                    <a:pt x="24637" y="24638"/>
                  </a:cubicBezTo>
                  <a:lnTo>
                    <a:pt x="24637" y="1"/>
                  </a:lnTo>
                  <a:close/>
                </a:path>
              </a:pathLst>
            </a:custGeom>
            <a:solidFill>
              <a:schemeClr val="accent3"/>
            </a:solidFill>
            <a:ln>
              <a:noFill/>
            </a:ln>
          </p:spPr>
          <p:txBody>
            <a:bodyPr spcFirstLastPara="1" wrap="square" lIns="121900" tIns="121900" rIns="121900" bIns="121900" anchor="ctr" anchorCtr="0">
              <a:noAutofit/>
            </a:bodyPr>
            <a:lstStyle/>
            <a:p>
              <a:endParaRPr sz="2400" dirty="0">
                <a:latin typeface="+mj-lt"/>
              </a:endParaRPr>
            </a:p>
          </p:txBody>
        </p:sp>
        <p:sp>
          <p:nvSpPr>
            <p:cNvPr id="7" name="Google Shape;1253;p44">
              <a:extLst>
                <a:ext uri="{FF2B5EF4-FFF2-40B4-BE49-F238E27FC236}">
                  <a16:creationId xmlns:a16="http://schemas.microsoft.com/office/drawing/2014/main" id="{B628CDBB-C18C-36E4-BAAB-91887D64BCF8}"/>
                </a:ext>
              </a:extLst>
            </p:cNvPr>
            <p:cNvSpPr txBox="1"/>
            <p:nvPr/>
          </p:nvSpPr>
          <p:spPr>
            <a:xfrm>
              <a:off x="465112" y="3126322"/>
              <a:ext cx="2168400" cy="348600"/>
            </a:xfrm>
            <a:prstGeom prst="rect">
              <a:avLst/>
            </a:prstGeom>
            <a:noFill/>
            <a:ln>
              <a:noFill/>
            </a:ln>
          </p:spPr>
          <p:txBody>
            <a:bodyPr spcFirstLastPara="1" wrap="square" lIns="121900" tIns="121900" rIns="121900" bIns="121900" anchor="t" anchorCtr="0">
              <a:noAutofit/>
            </a:bodyPr>
            <a:lstStyle/>
            <a:p>
              <a:pPr algn="r"/>
              <a:r>
                <a:rPr lang="en" sz="2133" b="1" dirty="0">
                  <a:solidFill>
                    <a:schemeClr val="accent3"/>
                  </a:solidFill>
                  <a:latin typeface="+mj-lt"/>
                  <a:ea typeface="Fira Sans Extra Condensed"/>
                  <a:cs typeface="Fira Sans Extra Condensed"/>
                  <a:sym typeface="Fira Sans Extra Condensed"/>
                </a:rPr>
                <a:t>SMS guidance</a:t>
              </a:r>
              <a:endParaRPr sz="2133" b="1" dirty="0">
                <a:solidFill>
                  <a:schemeClr val="accent3"/>
                </a:solidFill>
                <a:latin typeface="+mj-lt"/>
                <a:ea typeface="Fira Sans Extra Condensed"/>
                <a:cs typeface="Fira Sans Extra Condensed"/>
                <a:sym typeface="Fira Sans Extra Condensed"/>
              </a:endParaRPr>
            </a:p>
          </p:txBody>
        </p:sp>
        <p:sp>
          <p:nvSpPr>
            <p:cNvPr id="8" name="Google Shape;1254;p44">
              <a:extLst>
                <a:ext uri="{FF2B5EF4-FFF2-40B4-BE49-F238E27FC236}">
                  <a16:creationId xmlns:a16="http://schemas.microsoft.com/office/drawing/2014/main" id="{93F3E00A-1957-D717-6F87-ECA5FFB84CA2}"/>
                </a:ext>
              </a:extLst>
            </p:cNvPr>
            <p:cNvSpPr txBox="1"/>
            <p:nvPr/>
          </p:nvSpPr>
          <p:spPr>
            <a:xfrm>
              <a:off x="449152" y="3415390"/>
              <a:ext cx="2176373" cy="606300"/>
            </a:xfrm>
            <a:prstGeom prst="rect">
              <a:avLst/>
            </a:prstGeom>
            <a:noFill/>
            <a:ln>
              <a:noFill/>
            </a:ln>
          </p:spPr>
          <p:txBody>
            <a:bodyPr spcFirstLastPara="1" wrap="square" lIns="121900" tIns="121900" rIns="121900" bIns="121900" anchor="t" anchorCtr="0">
              <a:noAutofit/>
            </a:bodyPr>
            <a:lstStyle/>
            <a:p>
              <a:pPr algn="r"/>
              <a:r>
                <a:rPr lang="en" sz="1600" dirty="0">
                  <a:latin typeface="+mj-lt"/>
                  <a:ea typeface="Roboto"/>
                  <a:cs typeface="Roboto"/>
                  <a:sym typeface="Roboto"/>
                </a:rPr>
                <a:t>Opt-out text added: ‘…</a:t>
              </a:r>
              <a:r>
                <a:rPr lang="en-GB" sz="1600" dirty="0">
                  <a:effectLst/>
                  <a:latin typeface="Arial" panose="020B0604020202020204" pitchFamily="34" charset="0"/>
                  <a:ea typeface="Calibri" panose="020F0502020204030204" pitchFamily="34" charset="0"/>
                </a:rPr>
                <a:t>or wish to opt out?’</a:t>
              </a:r>
            </a:p>
            <a:p>
              <a:pPr algn="r"/>
              <a:r>
                <a:rPr lang="en-GB" sz="1600" dirty="0">
                  <a:latin typeface="Arial" panose="020B0604020202020204" pitchFamily="34" charset="0"/>
                  <a:ea typeface="Calibri" panose="020F0502020204030204" pitchFamily="34" charset="0"/>
                </a:rPr>
                <a:t>Service users felt that the messages were clear.</a:t>
              </a:r>
              <a:r>
                <a:rPr lang="en-GB" sz="1600" dirty="0">
                  <a:effectLst/>
                  <a:latin typeface="Arial" panose="020B0604020202020204" pitchFamily="34" charset="0"/>
                  <a:ea typeface="Calibri" panose="020F0502020204030204" pitchFamily="34" charset="0"/>
                </a:rPr>
                <a:t> </a:t>
              </a:r>
              <a:endParaRPr sz="1600" dirty="0">
                <a:latin typeface="+mj-lt"/>
                <a:ea typeface="Roboto"/>
                <a:cs typeface="Roboto"/>
                <a:sym typeface="Roboto"/>
              </a:endParaRPr>
            </a:p>
          </p:txBody>
        </p:sp>
      </p:grpSp>
      <p:grpSp>
        <p:nvGrpSpPr>
          <p:cNvPr id="9" name="Google Shape;1255;p44">
            <a:extLst>
              <a:ext uri="{FF2B5EF4-FFF2-40B4-BE49-F238E27FC236}">
                <a16:creationId xmlns:a16="http://schemas.microsoft.com/office/drawing/2014/main" id="{F3537EEC-3DEE-B8C8-21CA-D65EA17B912E}"/>
              </a:ext>
            </a:extLst>
          </p:cNvPr>
          <p:cNvGrpSpPr/>
          <p:nvPr/>
        </p:nvGrpSpPr>
        <p:grpSpPr>
          <a:xfrm>
            <a:off x="6366767" y="4541493"/>
            <a:ext cx="5123003" cy="1782559"/>
            <a:chOff x="4844600" y="3199709"/>
            <a:chExt cx="3842252" cy="1336919"/>
          </a:xfrm>
        </p:grpSpPr>
        <p:sp>
          <p:nvSpPr>
            <p:cNvPr id="10" name="Google Shape;1256;p44">
              <a:extLst>
                <a:ext uri="{FF2B5EF4-FFF2-40B4-BE49-F238E27FC236}">
                  <a16:creationId xmlns:a16="http://schemas.microsoft.com/office/drawing/2014/main" id="{719343EB-7919-B081-1DB6-23B3C80AB2A5}"/>
                </a:ext>
              </a:extLst>
            </p:cNvPr>
            <p:cNvSpPr/>
            <p:nvPr/>
          </p:nvSpPr>
          <p:spPr>
            <a:xfrm>
              <a:off x="4844600" y="3199709"/>
              <a:ext cx="1336865" cy="1336919"/>
            </a:xfrm>
            <a:custGeom>
              <a:avLst/>
              <a:gdLst/>
              <a:ahLst/>
              <a:cxnLst/>
              <a:rect l="l" t="t" r="r" b="b"/>
              <a:pathLst>
                <a:path w="24637" h="24638" extrusionOk="0">
                  <a:moveTo>
                    <a:pt x="0" y="1"/>
                  </a:moveTo>
                  <a:lnTo>
                    <a:pt x="0" y="24638"/>
                  </a:lnTo>
                  <a:cubicBezTo>
                    <a:pt x="13605" y="24638"/>
                    <a:pt x="24636" y="13606"/>
                    <a:pt x="24636" y="1"/>
                  </a:cubicBezTo>
                  <a:close/>
                </a:path>
              </a:pathLst>
            </a:custGeom>
            <a:solidFill>
              <a:schemeClr val="accent4"/>
            </a:solidFill>
            <a:ln>
              <a:noFill/>
            </a:ln>
          </p:spPr>
          <p:txBody>
            <a:bodyPr spcFirstLastPara="1" wrap="square" lIns="121900" tIns="121900" rIns="121900" bIns="121900" anchor="ctr" anchorCtr="0">
              <a:noAutofit/>
            </a:bodyPr>
            <a:lstStyle/>
            <a:p>
              <a:endParaRPr sz="2400" dirty="0">
                <a:latin typeface="+mj-lt"/>
              </a:endParaRPr>
            </a:p>
          </p:txBody>
        </p:sp>
        <p:sp>
          <p:nvSpPr>
            <p:cNvPr id="11" name="Google Shape;1257;p44">
              <a:extLst>
                <a:ext uri="{FF2B5EF4-FFF2-40B4-BE49-F238E27FC236}">
                  <a16:creationId xmlns:a16="http://schemas.microsoft.com/office/drawing/2014/main" id="{8AE42473-15AA-7D9D-9D14-50CC4D1D4EFB}"/>
                </a:ext>
              </a:extLst>
            </p:cNvPr>
            <p:cNvSpPr txBox="1"/>
            <p:nvPr/>
          </p:nvSpPr>
          <p:spPr>
            <a:xfrm>
              <a:off x="6518452" y="3812919"/>
              <a:ext cx="2168400" cy="348600"/>
            </a:xfrm>
            <a:prstGeom prst="rect">
              <a:avLst/>
            </a:prstGeom>
            <a:noFill/>
            <a:ln>
              <a:noFill/>
            </a:ln>
          </p:spPr>
          <p:txBody>
            <a:bodyPr spcFirstLastPara="1" wrap="square" lIns="121900" tIns="121900" rIns="121900" bIns="121900" anchor="t" anchorCtr="0">
              <a:noAutofit/>
            </a:bodyPr>
            <a:lstStyle/>
            <a:p>
              <a:r>
                <a:rPr lang="en" sz="2133" b="1" dirty="0">
                  <a:solidFill>
                    <a:schemeClr val="accent4"/>
                  </a:solidFill>
                  <a:latin typeface="+mj-lt"/>
                  <a:ea typeface="Fira Sans Extra Condensed"/>
                  <a:cs typeface="Fira Sans Extra Condensed"/>
                  <a:sym typeface="Fira Sans Extra Condensed"/>
                </a:rPr>
                <a:t>Posters: Dissent &amp; 16/17 year olds’ leaflet</a:t>
              </a:r>
              <a:endParaRPr sz="2133" b="1" dirty="0">
                <a:solidFill>
                  <a:schemeClr val="accent4"/>
                </a:solidFill>
                <a:latin typeface="+mj-lt"/>
                <a:ea typeface="Fira Sans Extra Condensed"/>
                <a:cs typeface="Fira Sans Extra Condensed"/>
                <a:sym typeface="Fira Sans Extra Condensed"/>
              </a:endParaRPr>
            </a:p>
          </p:txBody>
        </p:sp>
        <p:cxnSp>
          <p:nvCxnSpPr>
            <p:cNvPr id="13" name="Google Shape;1259;p44">
              <a:extLst>
                <a:ext uri="{FF2B5EF4-FFF2-40B4-BE49-F238E27FC236}">
                  <a16:creationId xmlns:a16="http://schemas.microsoft.com/office/drawing/2014/main" id="{45EC3CE4-9607-A4E8-ADEE-ACFDE3B61BBE}"/>
                </a:ext>
              </a:extLst>
            </p:cNvPr>
            <p:cNvCxnSpPr/>
            <p:nvPr/>
          </p:nvCxnSpPr>
          <p:spPr>
            <a:xfrm rot="10800000">
              <a:off x="5960850" y="4216013"/>
              <a:ext cx="549600" cy="0"/>
            </a:xfrm>
            <a:prstGeom prst="straightConnector1">
              <a:avLst/>
            </a:prstGeom>
            <a:noFill/>
            <a:ln w="19050" cap="flat" cmpd="sng">
              <a:solidFill>
                <a:schemeClr val="accent4"/>
              </a:solidFill>
              <a:prstDash val="solid"/>
              <a:round/>
              <a:headEnd type="none" w="med" len="med"/>
              <a:tailEnd type="oval" w="med" len="med"/>
            </a:ln>
          </p:spPr>
        </p:cxnSp>
      </p:grpSp>
      <p:grpSp>
        <p:nvGrpSpPr>
          <p:cNvPr id="14" name="Google Shape;1260;p44">
            <a:extLst>
              <a:ext uri="{FF2B5EF4-FFF2-40B4-BE49-F238E27FC236}">
                <a16:creationId xmlns:a16="http://schemas.microsoft.com/office/drawing/2014/main" id="{D6614389-9E67-83B9-953C-BF51036CAE67}"/>
              </a:ext>
            </a:extLst>
          </p:cNvPr>
          <p:cNvGrpSpPr/>
          <p:nvPr/>
        </p:nvGrpSpPr>
        <p:grpSpPr>
          <a:xfrm>
            <a:off x="6366767" y="1943822"/>
            <a:ext cx="5222604" cy="1884444"/>
            <a:chOff x="4844600" y="1251456"/>
            <a:chExt cx="3916952" cy="1413333"/>
          </a:xfrm>
        </p:grpSpPr>
        <p:sp>
          <p:nvSpPr>
            <p:cNvPr id="15" name="Google Shape;1261;p44">
              <a:extLst>
                <a:ext uri="{FF2B5EF4-FFF2-40B4-BE49-F238E27FC236}">
                  <a16:creationId xmlns:a16="http://schemas.microsoft.com/office/drawing/2014/main" id="{4EFF85C3-7E94-97C1-2F9C-27FD7A71A4FD}"/>
                </a:ext>
              </a:extLst>
            </p:cNvPr>
            <p:cNvSpPr/>
            <p:nvPr/>
          </p:nvSpPr>
          <p:spPr>
            <a:xfrm>
              <a:off x="4844600" y="1327924"/>
              <a:ext cx="1336865" cy="1336865"/>
            </a:xfrm>
            <a:custGeom>
              <a:avLst/>
              <a:gdLst/>
              <a:ahLst/>
              <a:cxnLst/>
              <a:rect l="l" t="t" r="r" b="b"/>
              <a:pathLst>
                <a:path w="24637" h="24637" extrusionOk="0">
                  <a:moveTo>
                    <a:pt x="0" y="1"/>
                  </a:moveTo>
                  <a:lnTo>
                    <a:pt x="0" y="24636"/>
                  </a:lnTo>
                  <a:lnTo>
                    <a:pt x="24636" y="24636"/>
                  </a:lnTo>
                  <a:cubicBezTo>
                    <a:pt x="24636" y="11032"/>
                    <a:pt x="13605" y="1"/>
                    <a:pt x="0"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latin typeface="+mj-lt"/>
              </a:endParaRPr>
            </a:p>
          </p:txBody>
        </p:sp>
        <p:sp>
          <p:nvSpPr>
            <p:cNvPr id="16" name="Google Shape;1262;p44">
              <a:extLst>
                <a:ext uri="{FF2B5EF4-FFF2-40B4-BE49-F238E27FC236}">
                  <a16:creationId xmlns:a16="http://schemas.microsoft.com/office/drawing/2014/main" id="{5A7F0586-8D41-D4E4-1A27-E7549B3A0487}"/>
                </a:ext>
              </a:extLst>
            </p:cNvPr>
            <p:cNvSpPr txBox="1"/>
            <p:nvPr/>
          </p:nvSpPr>
          <p:spPr>
            <a:xfrm>
              <a:off x="6510449" y="1251456"/>
              <a:ext cx="2168400" cy="348600"/>
            </a:xfrm>
            <a:prstGeom prst="rect">
              <a:avLst/>
            </a:prstGeom>
            <a:noFill/>
            <a:ln>
              <a:noFill/>
            </a:ln>
          </p:spPr>
          <p:txBody>
            <a:bodyPr spcFirstLastPara="1" wrap="square" lIns="121900" tIns="121900" rIns="121900" bIns="121900" anchor="t" anchorCtr="0">
              <a:noAutofit/>
            </a:bodyPr>
            <a:lstStyle/>
            <a:p>
              <a:r>
                <a:rPr lang="en" sz="2133" b="1" dirty="0">
                  <a:solidFill>
                    <a:schemeClr val="accent2"/>
                  </a:solidFill>
                  <a:latin typeface="+mj-lt"/>
                  <a:ea typeface="Fira Sans Extra Condensed"/>
                  <a:cs typeface="Fira Sans Extra Condensed"/>
                  <a:sym typeface="Fira Sans Extra Condensed"/>
                </a:rPr>
                <a:t>Multilanguage sheets</a:t>
              </a:r>
              <a:endParaRPr sz="2133" b="1" dirty="0">
                <a:solidFill>
                  <a:schemeClr val="accent2"/>
                </a:solidFill>
                <a:latin typeface="+mj-lt"/>
                <a:ea typeface="Fira Sans Extra Condensed"/>
                <a:cs typeface="Fira Sans Extra Condensed"/>
                <a:sym typeface="Fira Sans Extra Condensed"/>
              </a:endParaRPr>
            </a:p>
          </p:txBody>
        </p:sp>
        <p:sp>
          <p:nvSpPr>
            <p:cNvPr id="17" name="Google Shape;1263;p44">
              <a:extLst>
                <a:ext uri="{FF2B5EF4-FFF2-40B4-BE49-F238E27FC236}">
                  <a16:creationId xmlns:a16="http://schemas.microsoft.com/office/drawing/2014/main" id="{3378E841-CCAD-7EA0-2F4F-D4BBDE24F954}"/>
                </a:ext>
              </a:extLst>
            </p:cNvPr>
            <p:cNvSpPr txBox="1"/>
            <p:nvPr/>
          </p:nvSpPr>
          <p:spPr>
            <a:xfrm>
              <a:off x="6518452" y="1805162"/>
              <a:ext cx="2243100" cy="606300"/>
            </a:xfrm>
            <a:prstGeom prst="rect">
              <a:avLst/>
            </a:prstGeom>
            <a:noFill/>
            <a:ln>
              <a:noFill/>
            </a:ln>
          </p:spPr>
          <p:txBody>
            <a:bodyPr spcFirstLastPara="1" wrap="square" lIns="121900" tIns="121900" rIns="121900" bIns="121900" anchor="t" anchorCtr="0">
              <a:noAutofit/>
            </a:bodyPr>
            <a:lstStyle/>
            <a:p>
              <a:r>
                <a:rPr lang="en" sz="1600" dirty="0">
                  <a:latin typeface="+mj-lt"/>
                  <a:ea typeface="Roboto"/>
                  <a:cs typeface="Roboto"/>
                  <a:sym typeface="Roboto"/>
                </a:rPr>
                <a:t>No changes made. The sheet offers 19 non-English langauges. Nine of these have a QR code which links straight to the survey in that language. </a:t>
              </a:r>
              <a:r>
                <a:rPr lang="en-GB" sz="1600" dirty="0">
                  <a:latin typeface="+mj-lt"/>
                  <a:ea typeface="Roboto"/>
                  <a:cs typeface="Roboto"/>
                  <a:sym typeface="Roboto"/>
                </a:rPr>
                <a:t>Service</a:t>
              </a:r>
              <a:r>
                <a:rPr lang="en" sz="1600" dirty="0">
                  <a:latin typeface="+mj-lt"/>
                  <a:ea typeface="Roboto"/>
                  <a:cs typeface="Roboto"/>
                  <a:sym typeface="Roboto"/>
                </a:rPr>
                <a:t> users whose first language is not English would read the sheet in their preferred language where available.</a:t>
              </a:r>
              <a:endParaRPr sz="1600" dirty="0">
                <a:latin typeface="+mj-lt"/>
                <a:ea typeface="Roboto"/>
                <a:cs typeface="Roboto"/>
                <a:sym typeface="Roboto"/>
              </a:endParaRPr>
            </a:p>
          </p:txBody>
        </p:sp>
        <p:cxnSp>
          <p:nvCxnSpPr>
            <p:cNvPr id="18" name="Google Shape;1264;p44">
              <a:extLst>
                <a:ext uri="{FF2B5EF4-FFF2-40B4-BE49-F238E27FC236}">
                  <a16:creationId xmlns:a16="http://schemas.microsoft.com/office/drawing/2014/main" id="{2192E817-7612-1FEA-1843-ADCA86856D59}"/>
                </a:ext>
              </a:extLst>
            </p:cNvPr>
            <p:cNvCxnSpPr/>
            <p:nvPr/>
          </p:nvCxnSpPr>
          <p:spPr>
            <a:xfrm rot="10800000">
              <a:off x="5960850" y="1648275"/>
              <a:ext cx="549600" cy="0"/>
            </a:xfrm>
            <a:prstGeom prst="straightConnector1">
              <a:avLst/>
            </a:prstGeom>
            <a:noFill/>
            <a:ln w="19050" cap="flat" cmpd="sng">
              <a:solidFill>
                <a:schemeClr val="accent2"/>
              </a:solidFill>
              <a:prstDash val="solid"/>
              <a:round/>
              <a:headEnd type="none" w="med" len="med"/>
              <a:tailEnd type="oval" w="med" len="med"/>
            </a:ln>
          </p:spPr>
        </p:cxnSp>
      </p:grpSp>
      <p:grpSp>
        <p:nvGrpSpPr>
          <p:cNvPr id="19" name="Google Shape;1265;p44">
            <a:extLst>
              <a:ext uri="{FF2B5EF4-FFF2-40B4-BE49-F238E27FC236}">
                <a16:creationId xmlns:a16="http://schemas.microsoft.com/office/drawing/2014/main" id="{B92D4D6A-F1D1-0CB2-F3C1-2AE60A14E193}"/>
              </a:ext>
            </a:extLst>
          </p:cNvPr>
          <p:cNvGrpSpPr/>
          <p:nvPr/>
        </p:nvGrpSpPr>
        <p:grpSpPr>
          <a:xfrm>
            <a:off x="602629" y="1908714"/>
            <a:ext cx="5037170" cy="1919554"/>
            <a:chOff x="521496" y="1225124"/>
            <a:chExt cx="3777878" cy="1439665"/>
          </a:xfrm>
        </p:grpSpPr>
        <p:cxnSp>
          <p:nvCxnSpPr>
            <p:cNvPr id="20" name="Google Shape;1266;p44">
              <a:extLst>
                <a:ext uri="{FF2B5EF4-FFF2-40B4-BE49-F238E27FC236}">
                  <a16:creationId xmlns:a16="http://schemas.microsoft.com/office/drawing/2014/main" id="{199702AA-09B4-A601-5426-6D9E0C6ACEFB}"/>
                </a:ext>
              </a:extLst>
            </p:cNvPr>
            <p:cNvCxnSpPr/>
            <p:nvPr/>
          </p:nvCxnSpPr>
          <p:spPr>
            <a:xfrm>
              <a:off x="2647313" y="1648275"/>
              <a:ext cx="549600" cy="0"/>
            </a:xfrm>
            <a:prstGeom prst="straightConnector1">
              <a:avLst/>
            </a:prstGeom>
            <a:noFill/>
            <a:ln w="19050" cap="flat" cmpd="sng">
              <a:solidFill>
                <a:schemeClr val="accent1"/>
              </a:solidFill>
              <a:prstDash val="solid"/>
              <a:round/>
              <a:headEnd type="none" w="med" len="med"/>
              <a:tailEnd type="oval" w="med" len="med"/>
            </a:ln>
          </p:spPr>
        </p:cxnSp>
        <p:sp>
          <p:nvSpPr>
            <p:cNvPr id="21" name="Google Shape;1267;p44">
              <a:extLst>
                <a:ext uri="{FF2B5EF4-FFF2-40B4-BE49-F238E27FC236}">
                  <a16:creationId xmlns:a16="http://schemas.microsoft.com/office/drawing/2014/main" id="{8EE48DFB-E624-60E3-E3BE-18C4D65BD742}"/>
                </a:ext>
              </a:extLst>
            </p:cNvPr>
            <p:cNvSpPr/>
            <p:nvPr/>
          </p:nvSpPr>
          <p:spPr>
            <a:xfrm>
              <a:off x="2962509" y="1327924"/>
              <a:ext cx="1336865" cy="1336865"/>
            </a:xfrm>
            <a:custGeom>
              <a:avLst/>
              <a:gdLst/>
              <a:ahLst/>
              <a:cxnLst/>
              <a:rect l="l" t="t" r="r" b="b"/>
              <a:pathLst>
                <a:path w="24637" h="24637" extrusionOk="0">
                  <a:moveTo>
                    <a:pt x="24637" y="1"/>
                  </a:moveTo>
                  <a:cubicBezTo>
                    <a:pt x="11032" y="1"/>
                    <a:pt x="1" y="11032"/>
                    <a:pt x="1" y="24636"/>
                  </a:cubicBezTo>
                  <a:lnTo>
                    <a:pt x="24637" y="24636"/>
                  </a:lnTo>
                  <a:lnTo>
                    <a:pt x="24637" y="1"/>
                  </a:lnTo>
                  <a:close/>
                </a:path>
              </a:pathLst>
            </a:custGeom>
            <a:solidFill>
              <a:schemeClr val="accent1"/>
            </a:solidFill>
            <a:ln>
              <a:noFill/>
            </a:ln>
          </p:spPr>
          <p:txBody>
            <a:bodyPr spcFirstLastPara="1" wrap="square" lIns="121900" tIns="121900" rIns="121900" bIns="121900" anchor="ctr" anchorCtr="0">
              <a:noAutofit/>
            </a:bodyPr>
            <a:lstStyle/>
            <a:p>
              <a:endParaRPr sz="2400" dirty="0">
                <a:latin typeface="+mj-lt"/>
              </a:endParaRPr>
            </a:p>
          </p:txBody>
        </p:sp>
        <p:sp>
          <p:nvSpPr>
            <p:cNvPr id="22" name="Google Shape;1268;p44">
              <a:extLst>
                <a:ext uri="{FF2B5EF4-FFF2-40B4-BE49-F238E27FC236}">
                  <a16:creationId xmlns:a16="http://schemas.microsoft.com/office/drawing/2014/main" id="{471FB4A3-7F8E-F59A-46F2-5E5AF15F9841}"/>
                </a:ext>
              </a:extLst>
            </p:cNvPr>
            <p:cNvSpPr txBox="1"/>
            <p:nvPr/>
          </p:nvSpPr>
          <p:spPr>
            <a:xfrm>
              <a:off x="521496" y="1225124"/>
              <a:ext cx="2168400" cy="348600"/>
            </a:xfrm>
            <a:prstGeom prst="rect">
              <a:avLst/>
            </a:prstGeom>
            <a:noFill/>
            <a:ln>
              <a:noFill/>
            </a:ln>
          </p:spPr>
          <p:txBody>
            <a:bodyPr spcFirstLastPara="1" wrap="square" lIns="121900" tIns="121900" rIns="121900" bIns="121900" anchor="t" anchorCtr="0">
              <a:noAutofit/>
            </a:bodyPr>
            <a:lstStyle/>
            <a:p>
              <a:pPr algn="r"/>
              <a:r>
                <a:rPr lang="en" sz="2133" b="1" dirty="0">
                  <a:solidFill>
                    <a:schemeClr val="accent1"/>
                  </a:solidFill>
                  <a:latin typeface="+mj-lt"/>
                  <a:ea typeface="Fira Sans Extra Condensed"/>
                  <a:cs typeface="Fira Sans Extra Condensed"/>
                  <a:sym typeface="Fira Sans Extra Condensed"/>
                </a:rPr>
                <a:t>Mailing letters</a:t>
              </a:r>
              <a:endParaRPr sz="2133" b="1" dirty="0">
                <a:solidFill>
                  <a:schemeClr val="accent1"/>
                </a:solidFill>
                <a:latin typeface="+mj-lt"/>
                <a:ea typeface="Fira Sans Extra Condensed"/>
                <a:cs typeface="Fira Sans Extra Condensed"/>
                <a:sym typeface="Fira Sans Extra Condensed"/>
              </a:endParaRPr>
            </a:p>
          </p:txBody>
        </p:sp>
        <p:sp>
          <p:nvSpPr>
            <p:cNvPr id="23" name="Google Shape;1269;p44">
              <a:extLst>
                <a:ext uri="{FF2B5EF4-FFF2-40B4-BE49-F238E27FC236}">
                  <a16:creationId xmlns:a16="http://schemas.microsoft.com/office/drawing/2014/main" id="{8921BBB5-E735-ED88-BA75-8A77AF8EF787}"/>
                </a:ext>
              </a:extLst>
            </p:cNvPr>
            <p:cNvSpPr txBox="1"/>
            <p:nvPr/>
          </p:nvSpPr>
          <p:spPr>
            <a:xfrm>
              <a:off x="521496" y="1518560"/>
              <a:ext cx="2168400" cy="606300"/>
            </a:xfrm>
            <a:prstGeom prst="rect">
              <a:avLst/>
            </a:prstGeom>
            <a:noFill/>
            <a:ln>
              <a:noFill/>
            </a:ln>
          </p:spPr>
          <p:txBody>
            <a:bodyPr spcFirstLastPara="1" wrap="square" lIns="121900" tIns="121900" rIns="121900" bIns="121900" anchor="t" anchorCtr="0">
              <a:noAutofit/>
            </a:bodyPr>
            <a:lstStyle/>
            <a:p>
              <a:pPr algn="r"/>
              <a:r>
                <a:rPr lang="en" sz="1600" dirty="0">
                  <a:latin typeface="+mj-lt"/>
                  <a:ea typeface="Roboto"/>
                  <a:cs typeface="Roboto"/>
                  <a:sym typeface="Roboto"/>
                </a:rPr>
                <a:t>Minor wording and formatting changes made for clarity.</a:t>
              </a:r>
            </a:p>
            <a:p>
              <a:pPr algn="r"/>
              <a:r>
                <a:rPr lang="en" sz="1600" dirty="0">
                  <a:latin typeface="+mj-lt"/>
                  <a:ea typeface="Roboto"/>
                  <a:cs typeface="Roboto"/>
                  <a:sym typeface="Roboto"/>
                </a:rPr>
                <a:t>Service users felt that the letters were straighforward and clear. They also liked the QR code which made accessing the survey easier.</a:t>
              </a:r>
            </a:p>
          </p:txBody>
        </p:sp>
      </p:grpSp>
      <p:grpSp>
        <p:nvGrpSpPr>
          <p:cNvPr id="36" name="Google Shape;1283;p44">
            <a:extLst>
              <a:ext uri="{FF2B5EF4-FFF2-40B4-BE49-F238E27FC236}">
                <a16:creationId xmlns:a16="http://schemas.microsoft.com/office/drawing/2014/main" id="{66796554-5773-7F03-9377-4DE8A42FBAF9}"/>
              </a:ext>
            </a:extLst>
          </p:cNvPr>
          <p:cNvGrpSpPr/>
          <p:nvPr/>
        </p:nvGrpSpPr>
        <p:grpSpPr>
          <a:xfrm>
            <a:off x="4524016" y="2617309"/>
            <a:ext cx="534232" cy="711924"/>
            <a:chOff x="3456528" y="1762579"/>
            <a:chExt cx="400674" cy="533943"/>
          </a:xfrm>
        </p:grpSpPr>
        <p:sp>
          <p:nvSpPr>
            <p:cNvPr id="37" name="Google Shape;1284;p44">
              <a:extLst>
                <a:ext uri="{FF2B5EF4-FFF2-40B4-BE49-F238E27FC236}">
                  <a16:creationId xmlns:a16="http://schemas.microsoft.com/office/drawing/2014/main" id="{16303333-3527-A976-D262-AB3160E33D24}"/>
                </a:ext>
              </a:extLst>
            </p:cNvPr>
            <p:cNvSpPr/>
            <p:nvPr/>
          </p:nvSpPr>
          <p:spPr>
            <a:xfrm>
              <a:off x="3456528" y="1762579"/>
              <a:ext cx="400674" cy="533943"/>
            </a:xfrm>
            <a:custGeom>
              <a:avLst/>
              <a:gdLst/>
              <a:ahLst/>
              <a:cxnLst/>
              <a:rect l="l" t="t" r="r" b="b"/>
              <a:pathLst>
                <a:path w="7384" h="9840" extrusionOk="0">
                  <a:moveTo>
                    <a:pt x="1898" y="368"/>
                  </a:moveTo>
                  <a:lnTo>
                    <a:pt x="1898" y="1898"/>
                  </a:lnTo>
                  <a:lnTo>
                    <a:pt x="427" y="1898"/>
                  </a:lnTo>
                  <a:lnTo>
                    <a:pt x="1898" y="368"/>
                  </a:lnTo>
                  <a:close/>
                  <a:moveTo>
                    <a:pt x="7136" y="259"/>
                  </a:moveTo>
                  <a:lnTo>
                    <a:pt x="7136" y="9581"/>
                  </a:lnTo>
                  <a:lnTo>
                    <a:pt x="248" y="9581"/>
                  </a:lnTo>
                  <a:lnTo>
                    <a:pt x="248" y="2157"/>
                  </a:lnTo>
                  <a:lnTo>
                    <a:pt x="2027" y="2157"/>
                  </a:lnTo>
                  <a:cubicBezTo>
                    <a:pt x="2097" y="2157"/>
                    <a:pt x="2156" y="2097"/>
                    <a:pt x="2156" y="2028"/>
                  </a:cubicBezTo>
                  <a:lnTo>
                    <a:pt x="2156" y="259"/>
                  </a:lnTo>
                  <a:close/>
                  <a:moveTo>
                    <a:pt x="1958" y="1"/>
                  </a:moveTo>
                  <a:cubicBezTo>
                    <a:pt x="1928" y="1"/>
                    <a:pt x="1888" y="10"/>
                    <a:pt x="1868" y="40"/>
                  </a:cubicBezTo>
                  <a:lnTo>
                    <a:pt x="30" y="1938"/>
                  </a:lnTo>
                  <a:cubicBezTo>
                    <a:pt x="10" y="1968"/>
                    <a:pt x="0" y="1998"/>
                    <a:pt x="0" y="2028"/>
                  </a:cubicBezTo>
                  <a:lnTo>
                    <a:pt x="0" y="9710"/>
                  </a:lnTo>
                  <a:cubicBezTo>
                    <a:pt x="0" y="9780"/>
                    <a:pt x="60" y="9839"/>
                    <a:pt x="129" y="9839"/>
                  </a:cubicBezTo>
                  <a:lnTo>
                    <a:pt x="7264" y="9839"/>
                  </a:lnTo>
                  <a:cubicBezTo>
                    <a:pt x="7334" y="9839"/>
                    <a:pt x="7384" y="9780"/>
                    <a:pt x="7384" y="9710"/>
                  </a:cubicBezTo>
                  <a:lnTo>
                    <a:pt x="7384" y="129"/>
                  </a:lnTo>
                  <a:cubicBezTo>
                    <a:pt x="7384" y="60"/>
                    <a:pt x="7334" y="1"/>
                    <a:pt x="726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38" name="Google Shape;1285;p44">
              <a:extLst>
                <a:ext uri="{FF2B5EF4-FFF2-40B4-BE49-F238E27FC236}">
                  <a16:creationId xmlns:a16="http://schemas.microsoft.com/office/drawing/2014/main" id="{589392E5-F209-6B0F-DB8F-36F8BB68CD55}"/>
                </a:ext>
              </a:extLst>
            </p:cNvPr>
            <p:cNvSpPr/>
            <p:nvPr/>
          </p:nvSpPr>
          <p:spPr>
            <a:xfrm>
              <a:off x="3504497" y="1937310"/>
              <a:ext cx="13566" cy="312281"/>
            </a:xfrm>
            <a:custGeom>
              <a:avLst/>
              <a:gdLst/>
              <a:ahLst/>
              <a:cxnLst/>
              <a:rect l="l" t="t" r="r" b="b"/>
              <a:pathLst>
                <a:path w="250" h="5755" extrusionOk="0">
                  <a:moveTo>
                    <a:pt x="130" y="1"/>
                  </a:moveTo>
                  <a:cubicBezTo>
                    <a:pt x="50" y="1"/>
                    <a:pt x="0" y="60"/>
                    <a:pt x="0" y="129"/>
                  </a:cubicBezTo>
                  <a:lnTo>
                    <a:pt x="0" y="5625"/>
                  </a:lnTo>
                  <a:cubicBezTo>
                    <a:pt x="0" y="5705"/>
                    <a:pt x="50" y="5754"/>
                    <a:pt x="130" y="5754"/>
                  </a:cubicBezTo>
                  <a:cubicBezTo>
                    <a:pt x="199" y="5754"/>
                    <a:pt x="249" y="5705"/>
                    <a:pt x="249" y="5625"/>
                  </a:cubicBezTo>
                  <a:lnTo>
                    <a:pt x="249" y="129"/>
                  </a:lnTo>
                  <a:cubicBezTo>
                    <a:pt x="249" y="60"/>
                    <a:pt x="199" y="1"/>
                    <a:pt x="13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39" name="Google Shape;1286;p44">
              <a:extLst>
                <a:ext uri="{FF2B5EF4-FFF2-40B4-BE49-F238E27FC236}">
                  <a16:creationId xmlns:a16="http://schemas.microsoft.com/office/drawing/2014/main" id="{9E2FC668-26B1-1789-633C-49F55B82C5FD}"/>
                </a:ext>
              </a:extLst>
            </p:cNvPr>
            <p:cNvSpPr/>
            <p:nvPr/>
          </p:nvSpPr>
          <p:spPr>
            <a:xfrm>
              <a:off x="3559467" y="1954023"/>
              <a:ext cx="242716" cy="13566"/>
            </a:xfrm>
            <a:custGeom>
              <a:avLst/>
              <a:gdLst/>
              <a:ahLst/>
              <a:cxnLst/>
              <a:rect l="l" t="t" r="r" b="b"/>
              <a:pathLst>
                <a:path w="4473" h="250" extrusionOk="0">
                  <a:moveTo>
                    <a:pt x="130" y="0"/>
                  </a:moveTo>
                  <a:cubicBezTo>
                    <a:pt x="61" y="0"/>
                    <a:pt x="1" y="50"/>
                    <a:pt x="1" y="119"/>
                  </a:cubicBezTo>
                  <a:cubicBezTo>
                    <a:pt x="1" y="189"/>
                    <a:pt x="61" y="249"/>
                    <a:pt x="130" y="249"/>
                  </a:cubicBezTo>
                  <a:lnTo>
                    <a:pt x="4344" y="249"/>
                  </a:lnTo>
                  <a:cubicBezTo>
                    <a:pt x="4413" y="249"/>
                    <a:pt x="4473" y="189"/>
                    <a:pt x="4473" y="119"/>
                  </a:cubicBezTo>
                  <a:cubicBezTo>
                    <a:pt x="4473" y="50"/>
                    <a:pt x="4413" y="0"/>
                    <a:pt x="43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40" name="Google Shape;1287;p44">
              <a:extLst>
                <a:ext uri="{FF2B5EF4-FFF2-40B4-BE49-F238E27FC236}">
                  <a16:creationId xmlns:a16="http://schemas.microsoft.com/office/drawing/2014/main" id="{AD4F8576-8F64-9FF5-122F-70C6166AA150}"/>
                </a:ext>
              </a:extLst>
            </p:cNvPr>
            <p:cNvSpPr/>
            <p:nvPr/>
          </p:nvSpPr>
          <p:spPr>
            <a:xfrm>
              <a:off x="3559467" y="1998248"/>
              <a:ext cx="242716" cy="13511"/>
            </a:xfrm>
            <a:custGeom>
              <a:avLst/>
              <a:gdLst/>
              <a:ahLst/>
              <a:cxnLst/>
              <a:rect l="l" t="t" r="r" b="b"/>
              <a:pathLst>
                <a:path w="4473" h="249" extrusionOk="0">
                  <a:moveTo>
                    <a:pt x="130" y="0"/>
                  </a:moveTo>
                  <a:cubicBezTo>
                    <a:pt x="61" y="0"/>
                    <a:pt x="1" y="50"/>
                    <a:pt x="1" y="119"/>
                  </a:cubicBezTo>
                  <a:cubicBezTo>
                    <a:pt x="1" y="199"/>
                    <a:pt x="61" y="249"/>
                    <a:pt x="130" y="249"/>
                  </a:cubicBezTo>
                  <a:lnTo>
                    <a:pt x="4344" y="249"/>
                  </a:lnTo>
                  <a:cubicBezTo>
                    <a:pt x="4413" y="249"/>
                    <a:pt x="4473" y="199"/>
                    <a:pt x="4473" y="119"/>
                  </a:cubicBezTo>
                  <a:cubicBezTo>
                    <a:pt x="4473" y="50"/>
                    <a:pt x="4413" y="0"/>
                    <a:pt x="43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41" name="Google Shape;1288;p44">
              <a:extLst>
                <a:ext uri="{FF2B5EF4-FFF2-40B4-BE49-F238E27FC236}">
                  <a16:creationId xmlns:a16="http://schemas.microsoft.com/office/drawing/2014/main" id="{8E2A88F5-60CE-0468-023D-325377CF5B19}"/>
                </a:ext>
              </a:extLst>
            </p:cNvPr>
            <p:cNvSpPr/>
            <p:nvPr/>
          </p:nvSpPr>
          <p:spPr>
            <a:xfrm>
              <a:off x="3559467" y="2042473"/>
              <a:ext cx="242716" cy="13511"/>
            </a:xfrm>
            <a:custGeom>
              <a:avLst/>
              <a:gdLst/>
              <a:ahLst/>
              <a:cxnLst/>
              <a:rect l="l" t="t" r="r" b="b"/>
              <a:pathLst>
                <a:path w="4473" h="249" extrusionOk="0">
                  <a:moveTo>
                    <a:pt x="130" y="0"/>
                  </a:moveTo>
                  <a:cubicBezTo>
                    <a:pt x="61" y="0"/>
                    <a:pt x="1" y="50"/>
                    <a:pt x="1" y="130"/>
                  </a:cubicBezTo>
                  <a:cubicBezTo>
                    <a:pt x="1" y="199"/>
                    <a:pt x="61" y="249"/>
                    <a:pt x="130" y="249"/>
                  </a:cubicBezTo>
                  <a:lnTo>
                    <a:pt x="4344" y="249"/>
                  </a:lnTo>
                  <a:cubicBezTo>
                    <a:pt x="4413" y="249"/>
                    <a:pt x="4473" y="199"/>
                    <a:pt x="4473" y="130"/>
                  </a:cubicBezTo>
                  <a:cubicBezTo>
                    <a:pt x="4473" y="50"/>
                    <a:pt x="4413" y="0"/>
                    <a:pt x="43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42" name="Google Shape;1289;p44">
              <a:extLst>
                <a:ext uri="{FF2B5EF4-FFF2-40B4-BE49-F238E27FC236}">
                  <a16:creationId xmlns:a16="http://schemas.microsoft.com/office/drawing/2014/main" id="{608FBD75-F510-E4EC-819E-3198C234EA6D}"/>
                </a:ext>
              </a:extLst>
            </p:cNvPr>
            <p:cNvSpPr/>
            <p:nvPr/>
          </p:nvSpPr>
          <p:spPr>
            <a:xfrm>
              <a:off x="3559467" y="2086644"/>
              <a:ext cx="242716" cy="13566"/>
            </a:xfrm>
            <a:custGeom>
              <a:avLst/>
              <a:gdLst/>
              <a:ahLst/>
              <a:cxnLst/>
              <a:rect l="l" t="t" r="r" b="b"/>
              <a:pathLst>
                <a:path w="4473" h="250" extrusionOk="0">
                  <a:moveTo>
                    <a:pt x="130" y="1"/>
                  </a:moveTo>
                  <a:cubicBezTo>
                    <a:pt x="61" y="1"/>
                    <a:pt x="1" y="61"/>
                    <a:pt x="1" y="131"/>
                  </a:cubicBezTo>
                  <a:cubicBezTo>
                    <a:pt x="1" y="200"/>
                    <a:pt x="61" y="250"/>
                    <a:pt x="130" y="250"/>
                  </a:cubicBezTo>
                  <a:lnTo>
                    <a:pt x="4344" y="250"/>
                  </a:lnTo>
                  <a:cubicBezTo>
                    <a:pt x="4413" y="250"/>
                    <a:pt x="4473" y="200"/>
                    <a:pt x="4473" y="131"/>
                  </a:cubicBezTo>
                  <a:cubicBezTo>
                    <a:pt x="4473" y="61"/>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43" name="Google Shape;1290;p44">
              <a:extLst>
                <a:ext uri="{FF2B5EF4-FFF2-40B4-BE49-F238E27FC236}">
                  <a16:creationId xmlns:a16="http://schemas.microsoft.com/office/drawing/2014/main" id="{77B5B2CB-04A1-C1A5-B2D5-4B13918EFCC1}"/>
                </a:ext>
              </a:extLst>
            </p:cNvPr>
            <p:cNvSpPr/>
            <p:nvPr/>
          </p:nvSpPr>
          <p:spPr>
            <a:xfrm>
              <a:off x="3559467" y="2130869"/>
              <a:ext cx="242716" cy="13566"/>
            </a:xfrm>
            <a:custGeom>
              <a:avLst/>
              <a:gdLst/>
              <a:ahLst/>
              <a:cxnLst/>
              <a:rect l="l" t="t" r="r" b="b"/>
              <a:pathLst>
                <a:path w="4473" h="250" extrusionOk="0">
                  <a:moveTo>
                    <a:pt x="130" y="1"/>
                  </a:moveTo>
                  <a:cubicBezTo>
                    <a:pt x="61" y="1"/>
                    <a:pt x="1" y="60"/>
                    <a:pt x="1" y="130"/>
                  </a:cubicBezTo>
                  <a:cubicBezTo>
                    <a:pt x="1" y="200"/>
                    <a:pt x="61" y="250"/>
                    <a:pt x="130" y="250"/>
                  </a:cubicBezTo>
                  <a:lnTo>
                    <a:pt x="4344" y="250"/>
                  </a:lnTo>
                  <a:cubicBezTo>
                    <a:pt x="4413" y="250"/>
                    <a:pt x="4473" y="200"/>
                    <a:pt x="4473" y="130"/>
                  </a:cubicBezTo>
                  <a:cubicBezTo>
                    <a:pt x="4473" y="60"/>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44" name="Google Shape;1291;p44">
              <a:extLst>
                <a:ext uri="{FF2B5EF4-FFF2-40B4-BE49-F238E27FC236}">
                  <a16:creationId xmlns:a16="http://schemas.microsoft.com/office/drawing/2014/main" id="{E650692D-7B32-73F8-C12F-159EE811AFEB}"/>
                </a:ext>
              </a:extLst>
            </p:cNvPr>
            <p:cNvSpPr/>
            <p:nvPr/>
          </p:nvSpPr>
          <p:spPr>
            <a:xfrm>
              <a:off x="3559467" y="2175095"/>
              <a:ext cx="242716" cy="13566"/>
            </a:xfrm>
            <a:custGeom>
              <a:avLst/>
              <a:gdLst/>
              <a:ahLst/>
              <a:cxnLst/>
              <a:rect l="l" t="t" r="r" b="b"/>
              <a:pathLst>
                <a:path w="4473" h="250" extrusionOk="0">
                  <a:moveTo>
                    <a:pt x="130" y="1"/>
                  </a:moveTo>
                  <a:cubicBezTo>
                    <a:pt x="61" y="1"/>
                    <a:pt x="1" y="60"/>
                    <a:pt x="1" y="130"/>
                  </a:cubicBezTo>
                  <a:cubicBezTo>
                    <a:pt x="1" y="200"/>
                    <a:pt x="61" y="250"/>
                    <a:pt x="130" y="250"/>
                  </a:cubicBezTo>
                  <a:lnTo>
                    <a:pt x="4344" y="250"/>
                  </a:lnTo>
                  <a:cubicBezTo>
                    <a:pt x="4413" y="250"/>
                    <a:pt x="4473" y="200"/>
                    <a:pt x="4473" y="130"/>
                  </a:cubicBezTo>
                  <a:cubicBezTo>
                    <a:pt x="4473" y="60"/>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45" name="Google Shape;1292;p44">
              <a:extLst>
                <a:ext uri="{FF2B5EF4-FFF2-40B4-BE49-F238E27FC236}">
                  <a16:creationId xmlns:a16="http://schemas.microsoft.com/office/drawing/2014/main" id="{9BF727FC-A612-72DA-D942-E479E45FB9A1}"/>
                </a:ext>
              </a:extLst>
            </p:cNvPr>
            <p:cNvSpPr/>
            <p:nvPr/>
          </p:nvSpPr>
          <p:spPr>
            <a:xfrm>
              <a:off x="3559467" y="2219320"/>
              <a:ext cx="242716" cy="13566"/>
            </a:xfrm>
            <a:custGeom>
              <a:avLst/>
              <a:gdLst/>
              <a:ahLst/>
              <a:cxnLst/>
              <a:rect l="l" t="t" r="r" b="b"/>
              <a:pathLst>
                <a:path w="4473" h="250" extrusionOk="0">
                  <a:moveTo>
                    <a:pt x="130" y="1"/>
                  </a:moveTo>
                  <a:cubicBezTo>
                    <a:pt x="61" y="1"/>
                    <a:pt x="1" y="60"/>
                    <a:pt x="1" y="130"/>
                  </a:cubicBezTo>
                  <a:cubicBezTo>
                    <a:pt x="1" y="199"/>
                    <a:pt x="61" y="250"/>
                    <a:pt x="130" y="250"/>
                  </a:cubicBezTo>
                  <a:lnTo>
                    <a:pt x="4344" y="250"/>
                  </a:lnTo>
                  <a:cubicBezTo>
                    <a:pt x="4413" y="250"/>
                    <a:pt x="4473" y="199"/>
                    <a:pt x="4473" y="130"/>
                  </a:cubicBezTo>
                  <a:cubicBezTo>
                    <a:pt x="4473" y="60"/>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grpSp>
      <p:sp>
        <p:nvSpPr>
          <p:cNvPr id="46" name="Google Shape;1293;p44">
            <a:extLst>
              <a:ext uri="{FF2B5EF4-FFF2-40B4-BE49-F238E27FC236}">
                <a16:creationId xmlns:a16="http://schemas.microsoft.com/office/drawing/2014/main" id="{64F3AA7B-91F8-608D-EDD1-81BFAFA8B7EA}"/>
              </a:ext>
            </a:extLst>
          </p:cNvPr>
          <p:cNvSpPr/>
          <p:nvPr/>
        </p:nvSpPr>
        <p:spPr>
          <a:xfrm>
            <a:off x="4976849" y="3049125"/>
            <a:ext cx="2052851" cy="2053955"/>
          </a:xfrm>
          <a:custGeom>
            <a:avLst/>
            <a:gdLst/>
            <a:ahLst/>
            <a:cxnLst/>
            <a:rect l="l" t="t" r="r" b="b"/>
            <a:pathLst>
              <a:path w="17664" h="17674" extrusionOk="0">
                <a:moveTo>
                  <a:pt x="8827" y="1"/>
                </a:moveTo>
                <a:cubicBezTo>
                  <a:pt x="3956" y="1"/>
                  <a:pt x="1" y="3956"/>
                  <a:pt x="1" y="8838"/>
                </a:cubicBezTo>
                <a:cubicBezTo>
                  <a:pt x="1" y="13718"/>
                  <a:pt x="3956" y="17674"/>
                  <a:pt x="8827" y="17674"/>
                </a:cubicBezTo>
                <a:cubicBezTo>
                  <a:pt x="13708" y="17674"/>
                  <a:pt x="17663" y="13718"/>
                  <a:pt x="17663" y="8838"/>
                </a:cubicBezTo>
                <a:cubicBezTo>
                  <a:pt x="17663" y="3956"/>
                  <a:pt x="13708" y="1"/>
                  <a:pt x="8827"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47" name="Google Shape;1294;p44">
            <a:extLst>
              <a:ext uri="{FF2B5EF4-FFF2-40B4-BE49-F238E27FC236}">
                <a16:creationId xmlns:a16="http://schemas.microsoft.com/office/drawing/2014/main" id="{23119223-F494-EB6D-71AB-FB6B80E0BA3C}"/>
              </a:ext>
            </a:extLst>
          </p:cNvPr>
          <p:cNvSpPr/>
          <p:nvPr/>
        </p:nvSpPr>
        <p:spPr>
          <a:xfrm>
            <a:off x="5279334" y="3351695"/>
            <a:ext cx="1447919" cy="1448856"/>
          </a:xfrm>
          <a:custGeom>
            <a:avLst/>
            <a:gdLst/>
            <a:ahLst/>
            <a:cxnLst/>
            <a:rect l="l" t="t" r="r" b="b"/>
            <a:pathLst>
              <a:path w="17664" h="17674" extrusionOk="0">
                <a:moveTo>
                  <a:pt x="8827" y="1"/>
                </a:moveTo>
                <a:cubicBezTo>
                  <a:pt x="3956" y="1"/>
                  <a:pt x="1" y="3956"/>
                  <a:pt x="1" y="8838"/>
                </a:cubicBezTo>
                <a:cubicBezTo>
                  <a:pt x="1" y="13718"/>
                  <a:pt x="3956" y="17674"/>
                  <a:pt x="8827" y="17674"/>
                </a:cubicBezTo>
                <a:cubicBezTo>
                  <a:pt x="13708" y="17674"/>
                  <a:pt x="17663" y="13718"/>
                  <a:pt x="17663" y="8838"/>
                </a:cubicBezTo>
                <a:cubicBezTo>
                  <a:pt x="17663" y="3956"/>
                  <a:pt x="13708" y="1"/>
                  <a:pt x="8827" y="1"/>
                </a:cubicBezTo>
                <a:close/>
              </a:path>
            </a:pathLst>
          </a:custGeom>
          <a:noFill/>
          <a:ln w="152400"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grpSp>
        <p:nvGrpSpPr>
          <p:cNvPr id="48" name="Google Shape;1295;p44">
            <a:extLst>
              <a:ext uri="{FF2B5EF4-FFF2-40B4-BE49-F238E27FC236}">
                <a16:creationId xmlns:a16="http://schemas.microsoft.com/office/drawing/2014/main" id="{31D8A353-25A5-8AE5-ECB6-74DAB94179D0}"/>
              </a:ext>
            </a:extLst>
          </p:cNvPr>
          <p:cNvGrpSpPr/>
          <p:nvPr/>
        </p:nvGrpSpPr>
        <p:grpSpPr>
          <a:xfrm>
            <a:off x="5603585" y="3736998"/>
            <a:ext cx="799433" cy="678200"/>
            <a:chOff x="1433825" y="1720900"/>
            <a:chExt cx="599575" cy="508650"/>
          </a:xfrm>
        </p:grpSpPr>
        <p:sp>
          <p:nvSpPr>
            <p:cNvPr id="49" name="Google Shape;1296;p44">
              <a:extLst>
                <a:ext uri="{FF2B5EF4-FFF2-40B4-BE49-F238E27FC236}">
                  <a16:creationId xmlns:a16="http://schemas.microsoft.com/office/drawing/2014/main" id="{55F96616-4925-402A-4C9C-57E9B278D3BC}"/>
                </a:ext>
              </a:extLst>
            </p:cNvPr>
            <p:cNvSpPr/>
            <p:nvPr/>
          </p:nvSpPr>
          <p:spPr>
            <a:xfrm>
              <a:off x="1433825" y="1720900"/>
              <a:ext cx="599575" cy="156600"/>
            </a:xfrm>
            <a:custGeom>
              <a:avLst/>
              <a:gdLst/>
              <a:ahLst/>
              <a:cxnLst/>
              <a:rect l="l" t="t" r="r" b="b"/>
              <a:pathLst>
                <a:path w="23983" h="6264" extrusionOk="0">
                  <a:moveTo>
                    <a:pt x="6718" y="1069"/>
                  </a:moveTo>
                  <a:cubicBezTo>
                    <a:pt x="7854" y="1069"/>
                    <a:pt x="8799" y="1995"/>
                    <a:pt x="8799" y="3149"/>
                  </a:cubicBezTo>
                  <a:cubicBezTo>
                    <a:pt x="8799" y="4269"/>
                    <a:pt x="7854" y="5214"/>
                    <a:pt x="6718" y="5214"/>
                  </a:cubicBezTo>
                  <a:cubicBezTo>
                    <a:pt x="5580" y="5214"/>
                    <a:pt x="4654" y="4269"/>
                    <a:pt x="4654" y="3149"/>
                  </a:cubicBezTo>
                  <a:cubicBezTo>
                    <a:pt x="4654" y="1995"/>
                    <a:pt x="5580" y="1069"/>
                    <a:pt x="6718" y="1069"/>
                  </a:cubicBezTo>
                  <a:close/>
                  <a:moveTo>
                    <a:pt x="6718" y="1"/>
                  </a:moveTo>
                  <a:cubicBezTo>
                    <a:pt x="5179" y="1"/>
                    <a:pt x="3866" y="1120"/>
                    <a:pt x="3621" y="2590"/>
                  </a:cubicBezTo>
                  <a:lnTo>
                    <a:pt x="526" y="2590"/>
                  </a:lnTo>
                  <a:cubicBezTo>
                    <a:pt x="228" y="2590"/>
                    <a:pt x="1" y="2853"/>
                    <a:pt x="1" y="3149"/>
                  </a:cubicBezTo>
                  <a:cubicBezTo>
                    <a:pt x="1" y="3429"/>
                    <a:pt x="228" y="3674"/>
                    <a:pt x="526" y="3674"/>
                  </a:cubicBezTo>
                  <a:lnTo>
                    <a:pt x="3621" y="3674"/>
                  </a:lnTo>
                  <a:cubicBezTo>
                    <a:pt x="3866" y="5144"/>
                    <a:pt x="5179" y="6263"/>
                    <a:pt x="6718" y="6263"/>
                  </a:cubicBezTo>
                  <a:cubicBezTo>
                    <a:pt x="8274" y="6263"/>
                    <a:pt x="9552" y="5144"/>
                    <a:pt x="9797" y="3674"/>
                  </a:cubicBezTo>
                  <a:lnTo>
                    <a:pt x="23458" y="3674"/>
                  </a:lnTo>
                  <a:cubicBezTo>
                    <a:pt x="23738" y="3674"/>
                    <a:pt x="23982" y="3429"/>
                    <a:pt x="23982" y="3149"/>
                  </a:cubicBezTo>
                  <a:cubicBezTo>
                    <a:pt x="23982" y="2853"/>
                    <a:pt x="23738" y="2590"/>
                    <a:pt x="23458" y="2590"/>
                  </a:cubicBezTo>
                  <a:lnTo>
                    <a:pt x="9797" y="2590"/>
                  </a:lnTo>
                  <a:cubicBezTo>
                    <a:pt x="9552" y="1120"/>
                    <a:pt x="8274" y="1"/>
                    <a:pt x="6718" y="1"/>
                  </a:cubicBezTo>
                  <a:close/>
                </a:path>
              </a:pathLst>
            </a:custGeom>
            <a:solidFill>
              <a:srgbClr val="D9D9D9"/>
            </a:solidFill>
            <a:ln>
              <a:noFill/>
            </a:ln>
          </p:spPr>
          <p:txBody>
            <a:bodyPr spcFirstLastPara="1" wrap="square" lIns="121900" tIns="121900" rIns="121900" bIns="121900" anchor="ctr" anchorCtr="0">
              <a:noAutofit/>
            </a:bodyPr>
            <a:lstStyle/>
            <a:p>
              <a:endParaRPr sz="2400" dirty="0">
                <a:latin typeface="+mj-lt"/>
              </a:endParaRPr>
            </a:p>
          </p:txBody>
        </p:sp>
        <p:sp>
          <p:nvSpPr>
            <p:cNvPr id="50" name="Google Shape;1297;p44">
              <a:extLst>
                <a:ext uri="{FF2B5EF4-FFF2-40B4-BE49-F238E27FC236}">
                  <a16:creationId xmlns:a16="http://schemas.microsoft.com/office/drawing/2014/main" id="{CB16754E-AF0F-4895-EBF4-705AFC72644C}"/>
                </a:ext>
              </a:extLst>
            </p:cNvPr>
            <p:cNvSpPr/>
            <p:nvPr/>
          </p:nvSpPr>
          <p:spPr>
            <a:xfrm>
              <a:off x="1433825" y="1897175"/>
              <a:ext cx="599575" cy="156575"/>
            </a:xfrm>
            <a:custGeom>
              <a:avLst/>
              <a:gdLst/>
              <a:ahLst/>
              <a:cxnLst/>
              <a:rect l="l" t="t" r="r" b="b"/>
              <a:pathLst>
                <a:path w="23983" h="6263" extrusionOk="0">
                  <a:moveTo>
                    <a:pt x="18595" y="1050"/>
                  </a:moveTo>
                  <a:cubicBezTo>
                    <a:pt x="19749" y="1050"/>
                    <a:pt x="20659" y="1994"/>
                    <a:pt x="20659" y="3114"/>
                  </a:cubicBezTo>
                  <a:cubicBezTo>
                    <a:pt x="20659" y="4268"/>
                    <a:pt x="19749" y="5195"/>
                    <a:pt x="18595" y="5195"/>
                  </a:cubicBezTo>
                  <a:cubicBezTo>
                    <a:pt x="17475" y="5195"/>
                    <a:pt x="16549" y="4268"/>
                    <a:pt x="16549" y="3114"/>
                  </a:cubicBezTo>
                  <a:cubicBezTo>
                    <a:pt x="16549" y="1994"/>
                    <a:pt x="17475" y="1050"/>
                    <a:pt x="18595" y="1050"/>
                  </a:cubicBezTo>
                  <a:close/>
                  <a:moveTo>
                    <a:pt x="18595" y="0"/>
                  </a:moveTo>
                  <a:cubicBezTo>
                    <a:pt x="17074" y="0"/>
                    <a:pt x="15761" y="1120"/>
                    <a:pt x="15516" y="2589"/>
                  </a:cubicBezTo>
                  <a:lnTo>
                    <a:pt x="526" y="2589"/>
                  </a:lnTo>
                  <a:cubicBezTo>
                    <a:pt x="228" y="2589"/>
                    <a:pt x="1" y="2851"/>
                    <a:pt x="1" y="3114"/>
                  </a:cubicBezTo>
                  <a:cubicBezTo>
                    <a:pt x="1" y="3410"/>
                    <a:pt x="228" y="3673"/>
                    <a:pt x="526" y="3673"/>
                  </a:cubicBezTo>
                  <a:lnTo>
                    <a:pt x="15516" y="3673"/>
                  </a:lnTo>
                  <a:cubicBezTo>
                    <a:pt x="15761" y="5143"/>
                    <a:pt x="17074" y="6262"/>
                    <a:pt x="18595" y="6262"/>
                  </a:cubicBezTo>
                  <a:cubicBezTo>
                    <a:pt x="20134" y="6262"/>
                    <a:pt x="21447" y="5143"/>
                    <a:pt x="21692" y="3673"/>
                  </a:cubicBezTo>
                  <a:lnTo>
                    <a:pt x="23458" y="3673"/>
                  </a:lnTo>
                  <a:cubicBezTo>
                    <a:pt x="23738" y="3673"/>
                    <a:pt x="23982" y="3410"/>
                    <a:pt x="23982" y="3114"/>
                  </a:cubicBezTo>
                  <a:cubicBezTo>
                    <a:pt x="23982" y="2851"/>
                    <a:pt x="23738" y="2589"/>
                    <a:pt x="23458" y="2589"/>
                  </a:cubicBezTo>
                  <a:lnTo>
                    <a:pt x="21692" y="2589"/>
                  </a:lnTo>
                  <a:cubicBezTo>
                    <a:pt x="21447" y="1120"/>
                    <a:pt x="20134" y="0"/>
                    <a:pt x="18595" y="0"/>
                  </a:cubicBezTo>
                  <a:close/>
                </a:path>
              </a:pathLst>
            </a:custGeom>
            <a:solidFill>
              <a:srgbClr val="D9D9D9"/>
            </a:solidFill>
            <a:ln>
              <a:noFill/>
            </a:ln>
          </p:spPr>
          <p:txBody>
            <a:bodyPr spcFirstLastPara="1" wrap="square" lIns="121900" tIns="121900" rIns="121900" bIns="121900" anchor="ctr" anchorCtr="0">
              <a:noAutofit/>
            </a:bodyPr>
            <a:lstStyle/>
            <a:p>
              <a:endParaRPr sz="2400" dirty="0">
                <a:latin typeface="+mj-lt"/>
              </a:endParaRPr>
            </a:p>
          </p:txBody>
        </p:sp>
        <p:sp>
          <p:nvSpPr>
            <p:cNvPr id="51" name="Google Shape;1298;p44">
              <a:extLst>
                <a:ext uri="{FF2B5EF4-FFF2-40B4-BE49-F238E27FC236}">
                  <a16:creationId xmlns:a16="http://schemas.microsoft.com/office/drawing/2014/main" id="{F80D2348-C953-510F-DB62-1401CCCC08A7}"/>
                </a:ext>
              </a:extLst>
            </p:cNvPr>
            <p:cNvSpPr/>
            <p:nvPr/>
          </p:nvSpPr>
          <p:spPr>
            <a:xfrm>
              <a:off x="1433825" y="2073375"/>
              <a:ext cx="599575" cy="156175"/>
            </a:xfrm>
            <a:custGeom>
              <a:avLst/>
              <a:gdLst/>
              <a:ahLst/>
              <a:cxnLst/>
              <a:rect l="l" t="t" r="r" b="b"/>
              <a:pathLst>
                <a:path w="23983" h="6247" extrusionOk="0">
                  <a:moveTo>
                    <a:pt x="11441" y="1050"/>
                  </a:moveTo>
                  <a:cubicBezTo>
                    <a:pt x="12577" y="1050"/>
                    <a:pt x="13522" y="1960"/>
                    <a:pt x="13522" y="3114"/>
                  </a:cubicBezTo>
                  <a:cubicBezTo>
                    <a:pt x="13522" y="4269"/>
                    <a:pt x="12577" y="5197"/>
                    <a:pt x="11441" y="5197"/>
                  </a:cubicBezTo>
                  <a:cubicBezTo>
                    <a:pt x="10303" y="5197"/>
                    <a:pt x="9377" y="4269"/>
                    <a:pt x="9377" y="3114"/>
                  </a:cubicBezTo>
                  <a:cubicBezTo>
                    <a:pt x="9377" y="1960"/>
                    <a:pt x="10303" y="1050"/>
                    <a:pt x="11441" y="1050"/>
                  </a:cubicBezTo>
                  <a:close/>
                  <a:moveTo>
                    <a:pt x="11441" y="1"/>
                  </a:moveTo>
                  <a:cubicBezTo>
                    <a:pt x="9902" y="1"/>
                    <a:pt x="8589" y="1120"/>
                    <a:pt x="8344" y="2590"/>
                  </a:cubicBezTo>
                  <a:lnTo>
                    <a:pt x="526" y="2590"/>
                  </a:lnTo>
                  <a:cubicBezTo>
                    <a:pt x="228" y="2590"/>
                    <a:pt x="1" y="2818"/>
                    <a:pt x="1" y="3114"/>
                  </a:cubicBezTo>
                  <a:cubicBezTo>
                    <a:pt x="1" y="3412"/>
                    <a:pt x="228" y="3639"/>
                    <a:pt x="526" y="3639"/>
                  </a:cubicBezTo>
                  <a:lnTo>
                    <a:pt x="8344" y="3639"/>
                  </a:lnTo>
                  <a:cubicBezTo>
                    <a:pt x="8589" y="5109"/>
                    <a:pt x="9902" y="6246"/>
                    <a:pt x="11441" y="6246"/>
                  </a:cubicBezTo>
                  <a:cubicBezTo>
                    <a:pt x="12997" y="6246"/>
                    <a:pt x="14275" y="5109"/>
                    <a:pt x="14520" y="3639"/>
                  </a:cubicBezTo>
                  <a:lnTo>
                    <a:pt x="23458" y="3639"/>
                  </a:lnTo>
                  <a:cubicBezTo>
                    <a:pt x="23738" y="3639"/>
                    <a:pt x="23982" y="3412"/>
                    <a:pt x="23982" y="3114"/>
                  </a:cubicBezTo>
                  <a:cubicBezTo>
                    <a:pt x="23982" y="2818"/>
                    <a:pt x="23738" y="2590"/>
                    <a:pt x="23458" y="2590"/>
                  </a:cubicBezTo>
                  <a:lnTo>
                    <a:pt x="14520" y="2590"/>
                  </a:lnTo>
                  <a:cubicBezTo>
                    <a:pt x="14275" y="1120"/>
                    <a:pt x="12997" y="1"/>
                    <a:pt x="11441" y="1"/>
                  </a:cubicBezTo>
                  <a:close/>
                </a:path>
              </a:pathLst>
            </a:custGeom>
            <a:solidFill>
              <a:srgbClr val="D9D9D9"/>
            </a:solidFill>
            <a:ln>
              <a:noFill/>
            </a:ln>
          </p:spPr>
          <p:txBody>
            <a:bodyPr spcFirstLastPara="1" wrap="square" lIns="121900" tIns="121900" rIns="121900" bIns="121900" anchor="ctr" anchorCtr="0">
              <a:noAutofit/>
            </a:bodyPr>
            <a:lstStyle/>
            <a:p>
              <a:endParaRPr sz="2400" dirty="0">
                <a:latin typeface="+mj-lt"/>
              </a:endParaRPr>
            </a:p>
          </p:txBody>
        </p:sp>
      </p:grpSp>
      <p:pic>
        <p:nvPicPr>
          <p:cNvPr id="53" name="Graphic 52" descr="Phone Vibration outline">
            <a:extLst>
              <a:ext uri="{FF2B5EF4-FFF2-40B4-BE49-F238E27FC236}">
                <a16:creationId xmlns:a16="http://schemas.microsoft.com/office/drawing/2014/main" id="{588C4974-5BB0-E37B-E41B-0F0B348EFB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65878" y="4901906"/>
            <a:ext cx="914400" cy="914400"/>
          </a:xfrm>
          <a:prstGeom prst="rect">
            <a:avLst/>
          </a:prstGeom>
        </p:spPr>
      </p:pic>
      <p:pic>
        <p:nvPicPr>
          <p:cNvPr id="57" name="Graphic 56" descr="Chat bubble outline">
            <a:extLst>
              <a:ext uri="{FF2B5EF4-FFF2-40B4-BE49-F238E27FC236}">
                <a16:creationId xmlns:a16="http://schemas.microsoft.com/office/drawing/2014/main" id="{DDD37AA2-14F0-BDD7-FA8C-29726B0657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369" y="2601240"/>
            <a:ext cx="914400" cy="914400"/>
          </a:xfrm>
          <a:prstGeom prst="rect">
            <a:avLst/>
          </a:prstGeom>
        </p:spPr>
      </p:pic>
      <p:pic>
        <p:nvPicPr>
          <p:cNvPr id="59" name="Graphic 58" descr="Chat outline">
            <a:extLst>
              <a:ext uri="{FF2B5EF4-FFF2-40B4-BE49-F238E27FC236}">
                <a16:creationId xmlns:a16="http://schemas.microsoft.com/office/drawing/2014/main" id="{9FE31D1C-2A91-368B-A44E-CB97E1B8CA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19369" y="4890342"/>
            <a:ext cx="914400" cy="914400"/>
          </a:xfrm>
          <a:prstGeom prst="rect">
            <a:avLst/>
          </a:prstGeom>
        </p:spPr>
      </p:pic>
    </p:spTree>
    <p:extLst>
      <p:ext uri="{BB962C8B-B14F-4D97-AF65-F5344CB8AC3E}">
        <p14:creationId xmlns:p14="http://schemas.microsoft.com/office/powerpoint/2010/main" val="943599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AA61B-A07B-82A0-CC5C-8E449FA80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CD9AB-3A3F-C704-A229-F0CE29E2D5CB}"/>
              </a:ext>
            </a:extLst>
          </p:cNvPr>
          <p:cNvSpPr>
            <a:spLocks noGrp="1"/>
          </p:cNvSpPr>
          <p:nvPr>
            <p:ph type="title"/>
          </p:nvPr>
        </p:nvSpPr>
        <p:spPr/>
        <p:txBody>
          <a:bodyPr/>
          <a:lstStyle/>
          <a:p>
            <a:r>
              <a:rPr lang="en-US" dirty="0"/>
              <a:t>Other survey materials: publicity</a:t>
            </a:r>
            <a:endParaRPr lang="en-GB" dirty="0"/>
          </a:p>
        </p:txBody>
      </p:sp>
      <p:grpSp>
        <p:nvGrpSpPr>
          <p:cNvPr id="103" name="Google Shape;405;p21">
            <a:extLst>
              <a:ext uri="{FF2B5EF4-FFF2-40B4-BE49-F238E27FC236}">
                <a16:creationId xmlns:a16="http://schemas.microsoft.com/office/drawing/2014/main" id="{0407638F-CE1E-E012-B738-DB6E057A2723}"/>
              </a:ext>
            </a:extLst>
          </p:cNvPr>
          <p:cNvGrpSpPr/>
          <p:nvPr/>
        </p:nvGrpSpPr>
        <p:grpSpPr>
          <a:xfrm>
            <a:off x="8013054" y="1215969"/>
            <a:ext cx="2879989" cy="4933281"/>
            <a:chOff x="4628051" y="1300654"/>
            <a:chExt cx="1846800" cy="3064622"/>
          </a:xfrm>
        </p:grpSpPr>
        <p:sp>
          <p:nvSpPr>
            <p:cNvPr id="104" name="Google Shape;406;p21">
              <a:extLst>
                <a:ext uri="{FF2B5EF4-FFF2-40B4-BE49-F238E27FC236}">
                  <a16:creationId xmlns:a16="http://schemas.microsoft.com/office/drawing/2014/main" id="{36032ED0-751E-300A-E1B1-4759065B7F8C}"/>
                </a:ext>
              </a:extLst>
            </p:cNvPr>
            <p:cNvSpPr/>
            <p:nvPr/>
          </p:nvSpPr>
          <p:spPr>
            <a:xfrm rot="10800000" flipH="1">
              <a:off x="4628051" y="1910578"/>
              <a:ext cx="1846800" cy="2454698"/>
            </a:xfrm>
            <a:prstGeom prst="round2SameRect">
              <a:avLst>
                <a:gd name="adj1" fmla="val 5396"/>
                <a:gd name="adj2" fmla="val 0"/>
              </a:avLst>
            </a:prstGeom>
            <a:solidFill>
              <a:schemeClr val="bg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dirty="0">
                <a:latin typeface="+mj-lt"/>
              </a:endParaRPr>
            </a:p>
          </p:txBody>
        </p:sp>
        <p:sp>
          <p:nvSpPr>
            <p:cNvPr id="106" name="Google Shape;408;p21">
              <a:extLst>
                <a:ext uri="{FF2B5EF4-FFF2-40B4-BE49-F238E27FC236}">
                  <a16:creationId xmlns:a16="http://schemas.microsoft.com/office/drawing/2014/main" id="{8980218F-D1AF-41BE-6BAF-E16C6C29DC20}"/>
                </a:ext>
              </a:extLst>
            </p:cNvPr>
            <p:cNvSpPr txBox="1"/>
            <p:nvPr/>
          </p:nvSpPr>
          <p:spPr>
            <a:xfrm>
              <a:off x="4710396" y="1896005"/>
              <a:ext cx="1682100" cy="784500"/>
            </a:xfrm>
            <a:prstGeom prst="rect">
              <a:avLst/>
            </a:prstGeom>
            <a:noFill/>
            <a:ln>
              <a:noFill/>
            </a:ln>
          </p:spPr>
          <p:txBody>
            <a:bodyPr spcFirstLastPara="1" wrap="square" lIns="121900" tIns="121900" rIns="121900" bIns="121900" anchor="t" anchorCtr="0">
              <a:noAutofit/>
            </a:bodyPr>
            <a:lstStyle/>
            <a:p>
              <a:pPr algn="ctr"/>
              <a:r>
                <a:rPr lang="en-GB" sz="1600" dirty="0">
                  <a:solidFill>
                    <a:schemeClr val="tx1"/>
                  </a:solidFill>
                  <a:latin typeface="Arial" panose="020B0604020202020204" pitchFamily="34" charset="0"/>
                  <a:cs typeface="Arial" panose="020B0604020202020204" pitchFamily="34" charset="0"/>
                </a:rPr>
                <a:t>Highlights the message of helping to improve maternity services by completing the survey, to increase engagement and response rate.</a:t>
              </a:r>
            </a:p>
            <a:p>
              <a:pPr algn="ctr"/>
              <a:endParaRPr lang="en-GB" sz="1600" dirty="0">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Banners are to be simple in content, with easily digestible information. </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Banners can be added to websites, email signatures and any other platforms as appropriate.</a:t>
              </a:r>
            </a:p>
          </p:txBody>
        </p:sp>
        <p:sp>
          <p:nvSpPr>
            <p:cNvPr id="107" name="Google Shape;409;p21">
              <a:extLst>
                <a:ext uri="{FF2B5EF4-FFF2-40B4-BE49-F238E27FC236}">
                  <a16:creationId xmlns:a16="http://schemas.microsoft.com/office/drawing/2014/main" id="{EE27C39F-4DA5-21CC-7781-162C3B8C11BE}"/>
                </a:ext>
              </a:extLst>
            </p:cNvPr>
            <p:cNvSpPr/>
            <p:nvPr/>
          </p:nvSpPr>
          <p:spPr>
            <a:xfrm>
              <a:off x="4628051" y="1300654"/>
              <a:ext cx="1846800" cy="557498"/>
            </a:xfrm>
            <a:prstGeom prst="round2SameRect">
              <a:avLst>
                <a:gd name="adj1" fmla="val 16667"/>
                <a:gd name="adj2" fmla="val 0"/>
              </a:avLst>
            </a:prstGeom>
            <a:solidFill>
              <a:schemeClr val="accent3"/>
            </a:solidFill>
            <a:ln>
              <a:noFill/>
            </a:ln>
          </p:spPr>
          <p:txBody>
            <a:bodyPr spcFirstLastPara="1" wrap="square" lIns="121900" tIns="121900" rIns="121900" bIns="121900" anchor="ctr" anchorCtr="0">
              <a:noAutofit/>
            </a:bodyPr>
            <a:lstStyle/>
            <a:p>
              <a:pPr algn="ctr">
                <a:buClr>
                  <a:schemeClr val="dk1"/>
                </a:buClr>
                <a:buSzPts val="1100"/>
              </a:pPr>
              <a:r>
                <a:rPr lang="en" sz="2267" dirty="0">
                  <a:solidFill>
                    <a:schemeClr val="lt1"/>
                  </a:solidFill>
                  <a:latin typeface="+mj-lt"/>
                  <a:ea typeface="Fira Sans Extra Condensed Medium"/>
                  <a:cs typeface="Fira Sans Extra Condensed Medium"/>
                  <a:sym typeface="Fira Sans Extra Condensed Medium"/>
                </a:rPr>
                <a:t>Website Banner</a:t>
              </a:r>
              <a:endParaRPr sz="2400" dirty="0">
                <a:latin typeface="+mj-lt"/>
              </a:endParaRPr>
            </a:p>
          </p:txBody>
        </p:sp>
      </p:grpSp>
      <p:grpSp>
        <p:nvGrpSpPr>
          <p:cNvPr id="113" name="Google Shape;415;p21">
            <a:extLst>
              <a:ext uri="{FF2B5EF4-FFF2-40B4-BE49-F238E27FC236}">
                <a16:creationId xmlns:a16="http://schemas.microsoft.com/office/drawing/2014/main" id="{158A7170-3531-E85E-C4ED-255AFAFE291C}"/>
              </a:ext>
            </a:extLst>
          </p:cNvPr>
          <p:cNvGrpSpPr/>
          <p:nvPr/>
        </p:nvGrpSpPr>
        <p:grpSpPr>
          <a:xfrm>
            <a:off x="935458" y="1244721"/>
            <a:ext cx="2879997" cy="4904532"/>
            <a:chOff x="710273" y="1300655"/>
            <a:chExt cx="1846800" cy="2990416"/>
          </a:xfrm>
        </p:grpSpPr>
        <p:sp>
          <p:nvSpPr>
            <p:cNvPr id="114" name="Google Shape;416;p21">
              <a:extLst>
                <a:ext uri="{FF2B5EF4-FFF2-40B4-BE49-F238E27FC236}">
                  <a16:creationId xmlns:a16="http://schemas.microsoft.com/office/drawing/2014/main" id="{06783DD1-C840-A937-50F6-3CFB34BF1C1E}"/>
                </a:ext>
              </a:extLst>
            </p:cNvPr>
            <p:cNvSpPr/>
            <p:nvPr/>
          </p:nvSpPr>
          <p:spPr>
            <a:xfrm rot="10800000" flipH="1">
              <a:off x="710273" y="1881771"/>
              <a:ext cx="1846800" cy="2409300"/>
            </a:xfrm>
            <a:prstGeom prst="round2SameRect">
              <a:avLst>
                <a:gd name="adj1" fmla="val 5874"/>
                <a:gd name="adj2" fmla="val 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dirty="0">
                <a:latin typeface="+mj-lt"/>
              </a:endParaRPr>
            </a:p>
          </p:txBody>
        </p:sp>
        <p:sp>
          <p:nvSpPr>
            <p:cNvPr id="116" name="Google Shape;418;p21">
              <a:extLst>
                <a:ext uri="{FF2B5EF4-FFF2-40B4-BE49-F238E27FC236}">
                  <a16:creationId xmlns:a16="http://schemas.microsoft.com/office/drawing/2014/main" id="{ED93F33E-5949-940F-ABBE-B8CA2B3D6050}"/>
                </a:ext>
              </a:extLst>
            </p:cNvPr>
            <p:cNvSpPr txBox="1"/>
            <p:nvPr/>
          </p:nvSpPr>
          <p:spPr>
            <a:xfrm>
              <a:off x="792622" y="1867465"/>
              <a:ext cx="1682100" cy="765000"/>
            </a:xfrm>
            <a:prstGeom prst="rect">
              <a:avLst/>
            </a:prstGeom>
            <a:noFill/>
            <a:ln>
              <a:noFill/>
            </a:ln>
          </p:spPr>
          <p:txBody>
            <a:bodyPr spcFirstLastPara="1" wrap="square" lIns="121900" tIns="121900" rIns="121900" bIns="121900" anchor="t" anchorCtr="0">
              <a:noAutofit/>
            </a:bodyPr>
            <a:lstStyle/>
            <a:p>
              <a:pPr algn="ctr"/>
              <a:r>
                <a:rPr lang="en-GB" sz="1600" dirty="0">
                  <a:solidFill>
                    <a:schemeClr val="tx1"/>
                  </a:solidFill>
                  <a:latin typeface="Arial" panose="020B0604020202020204" pitchFamily="34" charset="0"/>
                  <a:cs typeface="Arial" panose="020B0604020202020204" pitchFamily="34" charset="0"/>
                </a:rPr>
                <a:t>Outlines the purpose and value of survey for trusts.</a:t>
              </a:r>
            </a:p>
            <a:p>
              <a:pPr marL="285750" indent="-285750" algn="ctr">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Applies </a:t>
              </a:r>
              <a:r>
                <a:rPr lang="en-GB" sz="1600" i="1" dirty="0">
                  <a:solidFill>
                    <a:schemeClr val="tx1"/>
                  </a:solidFill>
                  <a:latin typeface="Arial" panose="020B0604020202020204" pitchFamily="34" charset="0"/>
                  <a:cs typeface="Arial" panose="020B0604020202020204" pitchFamily="34" charset="0"/>
                </a:rPr>
                <a:t>“You said, We Did” </a:t>
              </a:r>
              <a:r>
                <a:rPr lang="en-GB" sz="1600" dirty="0">
                  <a:solidFill>
                    <a:schemeClr val="tx1"/>
                  </a:solidFill>
                  <a:latin typeface="Arial" panose="020B0604020202020204" pitchFamily="34" charset="0"/>
                  <a:cs typeface="Arial" panose="020B0604020202020204" pitchFamily="34" charset="0"/>
                </a:rPr>
                <a:t>principles to demonstrate how patient feedback has been implemented.</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Can be tailored to demonstrate how research findings have been used to identify areas of improvements and action change. </a:t>
              </a:r>
            </a:p>
          </p:txBody>
        </p:sp>
        <p:sp>
          <p:nvSpPr>
            <p:cNvPr id="117" name="Google Shape;419;p21">
              <a:extLst>
                <a:ext uri="{FF2B5EF4-FFF2-40B4-BE49-F238E27FC236}">
                  <a16:creationId xmlns:a16="http://schemas.microsoft.com/office/drawing/2014/main" id="{D20D6593-3B5B-FA55-3EFC-EAF0C0F87159}"/>
                </a:ext>
              </a:extLst>
            </p:cNvPr>
            <p:cNvSpPr/>
            <p:nvPr/>
          </p:nvSpPr>
          <p:spPr>
            <a:xfrm>
              <a:off x="710273" y="1300655"/>
              <a:ext cx="1846800" cy="529657"/>
            </a:xfrm>
            <a:prstGeom prst="round2SameRect">
              <a:avLst>
                <a:gd name="adj1" fmla="val 16667"/>
                <a:gd name="adj2" fmla="val 0"/>
              </a:avLst>
            </a:prstGeom>
            <a:solidFill>
              <a:schemeClr val="accent1"/>
            </a:solidFill>
            <a:ln>
              <a:noFill/>
            </a:ln>
          </p:spPr>
          <p:txBody>
            <a:bodyPr spcFirstLastPara="1" wrap="square" lIns="121900" tIns="121900" rIns="121900" bIns="121900" anchor="ctr" anchorCtr="0">
              <a:noAutofit/>
            </a:bodyPr>
            <a:lstStyle/>
            <a:p>
              <a:pPr algn="ctr">
                <a:buClr>
                  <a:schemeClr val="dk1"/>
                </a:buClr>
                <a:buSzPts val="1100"/>
              </a:pPr>
              <a:r>
                <a:rPr lang="en" sz="2267" dirty="0">
                  <a:solidFill>
                    <a:schemeClr val="lt1"/>
                  </a:solidFill>
                  <a:latin typeface="+mj-lt"/>
                  <a:ea typeface="Fira Sans Extra Condensed Medium"/>
                  <a:cs typeface="Fira Sans Extra Condensed Medium"/>
                  <a:sym typeface="Fira Sans Extra Condensed Medium"/>
                </a:rPr>
                <a:t>Press Release Template</a:t>
              </a:r>
              <a:endParaRPr sz="2400" dirty="0">
                <a:latin typeface="+mj-lt"/>
              </a:endParaRPr>
            </a:p>
          </p:txBody>
        </p:sp>
      </p:grpSp>
      <p:grpSp>
        <p:nvGrpSpPr>
          <p:cNvPr id="118" name="Google Shape;420;p21">
            <a:extLst>
              <a:ext uri="{FF2B5EF4-FFF2-40B4-BE49-F238E27FC236}">
                <a16:creationId xmlns:a16="http://schemas.microsoft.com/office/drawing/2014/main" id="{383E1AE6-9249-72AD-13A6-472CA6D4C3CD}"/>
              </a:ext>
            </a:extLst>
          </p:cNvPr>
          <p:cNvGrpSpPr/>
          <p:nvPr/>
        </p:nvGrpSpPr>
        <p:grpSpPr>
          <a:xfrm>
            <a:off x="4474256" y="1244719"/>
            <a:ext cx="2879986" cy="5289893"/>
            <a:chOff x="2669153" y="1300654"/>
            <a:chExt cx="1846800" cy="2990416"/>
          </a:xfrm>
        </p:grpSpPr>
        <p:sp>
          <p:nvSpPr>
            <p:cNvPr id="119" name="Google Shape;421;p21">
              <a:extLst>
                <a:ext uri="{FF2B5EF4-FFF2-40B4-BE49-F238E27FC236}">
                  <a16:creationId xmlns:a16="http://schemas.microsoft.com/office/drawing/2014/main" id="{997C1836-8C62-3E24-C819-F69133F3F13C}"/>
                </a:ext>
              </a:extLst>
            </p:cNvPr>
            <p:cNvSpPr/>
            <p:nvPr/>
          </p:nvSpPr>
          <p:spPr>
            <a:xfrm rot="10800000" flipH="1">
              <a:off x="2669153" y="1839434"/>
              <a:ext cx="1846800" cy="2451636"/>
            </a:xfrm>
            <a:prstGeom prst="round2SameRect">
              <a:avLst>
                <a:gd name="adj1" fmla="val 6301"/>
                <a:gd name="adj2" fmla="val 0"/>
              </a:avLst>
            </a:prstGeom>
            <a:solidFill>
              <a:schemeClr val="bg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dirty="0">
                <a:latin typeface="+mj-lt"/>
              </a:endParaRPr>
            </a:p>
          </p:txBody>
        </p:sp>
        <p:sp>
          <p:nvSpPr>
            <p:cNvPr id="121" name="Google Shape;423;p21">
              <a:extLst>
                <a:ext uri="{FF2B5EF4-FFF2-40B4-BE49-F238E27FC236}">
                  <a16:creationId xmlns:a16="http://schemas.microsoft.com/office/drawing/2014/main" id="{AA6AD556-8565-0B29-07D3-CDF426260EE9}"/>
                </a:ext>
              </a:extLst>
            </p:cNvPr>
            <p:cNvSpPr txBox="1"/>
            <p:nvPr/>
          </p:nvSpPr>
          <p:spPr>
            <a:xfrm>
              <a:off x="2669153" y="1852473"/>
              <a:ext cx="1846800" cy="714778"/>
            </a:xfrm>
            <a:prstGeom prst="rect">
              <a:avLst/>
            </a:prstGeom>
            <a:noFill/>
            <a:ln>
              <a:noFill/>
            </a:ln>
          </p:spPr>
          <p:txBody>
            <a:bodyPr spcFirstLastPara="1" wrap="square" lIns="121900" tIns="121900" rIns="121900" bIns="121900" anchor="t" anchorCtr="0">
              <a:noAutofit/>
            </a:bodyPr>
            <a:lstStyle/>
            <a:p>
              <a:pPr algn="ctr"/>
              <a:r>
                <a:rPr lang="en-GB" sz="1600" dirty="0">
                  <a:solidFill>
                    <a:schemeClr val="tx1"/>
                  </a:solidFill>
                  <a:latin typeface="Arial" panose="020B0604020202020204" pitchFamily="34" charset="0"/>
                  <a:cs typeface="Arial" panose="020B0604020202020204" pitchFamily="34" charset="0"/>
                </a:rPr>
                <a:t>Provides information about the purpose, value and dates of the survey. Includes: 1x call to action and 3x reminders.</a:t>
              </a:r>
            </a:p>
            <a:p>
              <a:pPr marL="285750" indent="-285750" algn="ctr">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Can </a:t>
              </a:r>
              <a:r>
                <a:rPr lang="en-GB" sz="1600" dirty="0">
                  <a:solidFill>
                    <a:srgbClr val="4A4A49"/>
                  </a:solidFill>
                  <a:latin typeface="Arial" panose="020B0604020202020204" pitchFamily="34" charset="0"/>
                  <a:cs typeface="Arial" panose="020B0604020202020204" pitchFamily="34" charset="0"/>
                </a:rPr>
                <a:t>be shared by trusts and national organisations on social media platforms </a:t>
              </a:r>
              <a:r>
                <a:rPr lang="en-GB" sz="1600" dirty="0">
                  <a:solidFill>
                    <a:schemeClr val="tx1"/>
                  </a:solidFill>
                  <a:latin typeface="Arial" panose="020B0604020202020204" pitchFamily="34" charset="0"/>
                  <a:cs typeface="Arial" panose="020B0604020202020204" pitchFamily="34" charset="0"/>
                </a:rPr>
                <a:t>like Facebook or LinkedIn.</a:t>
              </a:r>
            </a:p>
            <a:p>
              <a:pPr algn="ctr"/>
              <a:endParaRPr lang="en-GB" sz="1600" dirty="0">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S251 approval wording has been added to all cards.</a:t>
              </a:r>
            </a:p>
            <a:p>
              <a:pPr algn="ctr"/>
              <a:endParaRPr lang="en-GB" sz="1600" dirty="0">
                <a:latin typeface="Arial" panose="020B0604020202020204" pitchFamily="34" charset="0"/>
                <a:cs typeface="Arial" panose="020B0604020202020204" pitchFamily="34" charset="0"/>
              </a:endParaRPr>
            </a:p>
            <a:p>
              <a:pPr algn="ctr"/>
              <a:r>
                <a:rPr lang="en-GB" sz="1600" i="1" dirty="0">
                  <a:solidFill>
                    <a:srgbClr val="4A4A49"/>
                  </a:solidFill>
                  <a:latin typeface="Arial" panose="020B0604020202020204" pitchFamily="34" charset="0"/>
                  <a:cs typeface="Arial" panose="020B0604020202020204" pitchFamily="34" charset="0"/>
                </a:rPr>
                <a:t>Feedback from service users during cognitive testing: </a:t>
              </a:r>
              <a:r>
                <a:rPr lang="en-GB" sz="1600" dirty="0">
                  <a:solidFill>
                    <a:srgbClr val="4A4A49"/>
                  </a:solidFill>
                  <a:latin typeface="Arial" panose="020B0604020202020204" pitchFamily="34" charset="0"/>
                  <a:cs typeface="Arial" panose="020B0604020202020204" pitchFamily="34" charset="0"/>
                </a:rPr>
                <a:t>cards are clear and concise.</a:t>
              </a:r>
            </a:p>
          </p:txBody>
        </p:sp>
        <p:sp>
          <p:nvSpPr>
            <p:cNvPr id="122" name="Google Shape;424;p21">
              <a:extLst>
                <a:ext uri="{FF2B5EF4-FFF2-40B4-BE49-F238E27FC236}">
                  <a16:creationId xmlns:a16="http://schemas.microsoft.com/office/drawing/2014/main" id="{842E9CCC-1506-FE2B-62AD-4B059DBF5185}"/>
                </a:ext>
              </a:extLst>
            </p:cNvPr>
            <p:cNvSpPr/>
            <p:nvPr/>
          </p:nvSpPr>
          <p:spPr>
            <a:xfrm>
              <a:off x="2669153" y="1300654"/>
              <a:ext cx="1846800" cy="491072"/>
            </a:xfrm>
            <a:prstGeom prst="round2SameRect">
              <a:avLst>
                <a:gd name="adj1" fmla="val 16667"/>
                <a:gd name="adj2" fmla="val 0"/>
              </a:avLst>
            </a:prstGeom>
            <a:solidFill>
              <a:schemeClr val="accent2"/>
            </a:solidFill>
            <a:ln>
              <a:noFill/>
            </a:ln>
          </p:spPr>
          <p:txBody>
            <a:bodyPr spcFirstLastPara="1" wrap="square" lIns="121900" tIns="121900" rIns="121900" bIns="121900" anchor="ctr" anchorCtr="0">
              <a:noAutofit/>
            </a:bodyPr>
            <a:lstStyle/>
            <a:p>
              <a:pPr algn="ctr">
                <a:buClr>
                  <a:schemeClr val="dk1"/>
                </a:buClr>
                <a:buSzPts val="1100"/>
              </a:pPr>
              <a:r>
                <a:rPr lang="en-US" sz="2400" dirty="0">
                  <a:solidFill>
                    <a:schemeClr val="bg1"/>
                  </a:solidFill>
                  <a:latin typeface="+mj-lt"/>
                </a:rPr>
                <a:t>Social Media Cards</a:t>
              </a:r>
              <a:endParaRPr sz="2400" dirty="0">
                <a:solidFill>
                  <a:schemeClr val="bg1"/>
                </a:solidFill>
                <a:latin typeface="+mj-lt"/>
              </a:endParaRPr>
            </a:p>
          </p:txBody>
        </p:sp>
      </p:grpSp>
    </p:spTree>
    <p:extLst>
      <p:ext uri="{BB962C8B-B14F-4D97-AF65-F5344CB8AC3E}">
        <p14:creationId xmlns:p14="http://schemas.microsoft.com/office/powerpoint/2010/main" val="233803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5CAA9-58A9-A715-CAA1-6DA6EFC9E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69A6E-0A2B-2AA9-4B9B-A253949B1CF5}"/>
              </a:ext>
            </a:extLst>
          </p:cNvPr>
          <p:cNvSpPr>
            <a:spLocks noGrp="1"/>
          </p:cNvSpPr>
          <p:nvPr>
            <p:ph type="title"/>
          </p:nvPr>
        </p:nvSpPr>
        <p:spPr/>
        <p:txBody>
          <a:bodyPr/>
          <a:lstStyle/>
          <a:p>
            <a:r>
              <a:rPr lang="en-US" dirty="0"/>
              <a:t>Accessibility options</a:t>
            </a:r>
            <a:endParaRPr lang="en-GB" dirty="0"/>
          </a:p>
        </p:txBody>
      </p:sp>
      <p:sp>
        <p:nvSpPr>
          <p:cNvPr id="3" name="Content Placeholder 2">
            <a:extLst>
              <a:ext uri="{FF2B5EF4-FFF2-40B4-BE49-F238E27FC236}">
                <a16:creationId xmlns:a16="http://schemas.microsoft.com/office/drawing/2014/main" id="{38C9AAFD-45D4-D746-D056-8C0C94F22D55}"/>
              </a:ext>
            </a:extLst>
          </p:cNvPr>
          <p:cNvSpPr>
            <a:spLocks noGrp="1"/>
          </p:cNvSpPr>
          <p:nvPr>
            <p:ph idx="1"/>
          </p:nvPr>
        </p:nvSpPr>
        <p:spPr>
          <a:xfrm>
            <a:off x="516834" y="1271245"/>
            <a:ext cx="11156053" cy="1017646"/>
          </a:xfrm>
        </p:spPr>
        <p:txBody>
          <a:bodyPr/>
          <a:lstStyle/>
          <a:p>
            <a:pPr>
              <a:spcAft>
                <a:spcPts val="500"/>
              </a:spcAft>
            </a:pPr>
            <a:r>
              <a:rPr lang="en-GB" sz="1800" dirty="0">
                <a:latin typeface="Arial" panose="020B0604020202020204" pitchFamily="34" charset="0"/>
                <a:cs typeface="Arial" panose="020B0604020202020204" pitchFamily="34" charset="0"/>
              </a:rPr>
              <a:t>As per previous iterations of the Maternity Survey, there are a variety of accessibility features available for the online survey and paper questionnaire to ensure all service users can complete the survey in line with their individual needs. </a:t>
            </a:r>
          </a:p>
          <a:p>
            <a:endParaRPr lang="en-GB" dirty="0"/>
          </a:p>
        </p:txBody>
      </p:sp>
      <p:grpSp>
        <p:nvGrpSpPr>
          <p:cNvPr id="138" name="Google Shape;932;p32">
            <a:extLst>
              <a:ext uri="{FF2B5EF4-FFF2-40B4-BE49-F238E27FC236}">
                <a16:creationId xmlns:a16="http://schemas.microsoft.com/office/drawing/2014/main" id="{223CBA94-D910-1B5C-16C1-85EA74212275}"/>
              </a:ext>
            </a:extLst>
          </p:cNvPr>
          <p:cNvGrpSpPr/>
          <p:nvPr/>
        </p:nvGrpSpPr>
        <p:grpSpPr>
          <a:xfrm>
            <a:off x="516834" y="2474330"/>
            <a:ext cx="2983914" cy="954670"/>
            <a:chOff x="985350" y="1239125"/>
            <a:chExt cx="2196854" cy="716003"/>
          </a:xfrm>
        </p:grpSpPr>
        <p:sp>
          <p:nvSpPr>
            <p:cNvPr id="140" name="Google Shape;934;p32">
              <a:extLst>
                <a:ext uri="{FF2B5EF4-FFF2-40B4-BE49-F238E27FC236}">
                  <a16:creationId xmlns:a16="http://schemas.microsoft.com/office/drawing/2014/main" id="{9796A38D-FE03-6DB9-38A9-E93BD7D78F48}"/>
                </a:ext>
              </a:extLst>
            </p:cNvPr>
            <p:cNvSpPr/>
            <p:nvPr/>
          </p:nvSpPr>
          <p:spPr>
            <a:xfrm>
              <a:off x="985350" y="1239125"/>
              <a:ext cx="1361100" cy="716003"/>
            </a:xfrm>
            <a:prstGeom prst="roundRect">
              <a:avLst>
                <a:gd name="adj" fmla="val 50000"/>
              </a:avLst>
            </a:prstGeom>
            <a:solidFill>
              <a:schemeClr val="tx2"/>
            </a:solidFill>
            <a:ln>
              <a:noFill/>
            </a:ln>
          </p:spPr>
          <p:txBody>
            <a:bodyPr spcFirstLastPara="1" wrap="square" lIns="121900" tIns="121900" rIns="121900" bIns="121900" anchor="ctr" anchorCtr="0">
              <a:noAutofit/>
            </a:bodyPr>
            <a:lstStyle/>
            <a:p>
              <a:pPr algn="ctr">
                <a:buClr>
                  <a:srgbClr val="000000"/>
                </a:buClr>
                <a:buSzPts val="1100"/>
              </a:pPr>
              <a:r>
                <a:rPr lang="en" sz="2267" dirty="0">
                  <a:solidFill>
                    <a:srgbClr val="FFFFFF"/>
                  </a:solidFill>
                  <a:latin typeface="+mj-lt"/>
                  <a:ea typeface="Tahoma" panose="020B0604030504040204" pitchFamily="34" charset="0"/>
                  <a:cs typeface="Tahoma" panose="020B0604030504040204" pitchFamily="34" charset="0"/>
                  <a:sym typeface="Fira Sans Extra Condensed Medium"/>
                </a:rPr>
                <a:t>Via online survey</a:t>
              </a:r>
              <a:endParaRPr sz="2400" dirty="0">
                <a:solidFill>
                  <a:srgbClr val="000000"/>
                </a:solidFill>
                <a:latin typeface="+mj-lt"/>
                <a:ea typeface="Tahoma" panose="020B0604030504040204" pitchFamily="34" charset="0"/>
                <a:cs typeface="Tahoma" panose="020B0604030504040204" pitchFamily="34" charset="0"/>
              </a:endParaRPr>
            </a:p>
          </p:txBody>
        </p:sp>
        <p:cxnSp>
          <p:nvCxnSpPr>
            <p:cNvPr id="142" name="Google Shape;936;p32">
              <a:extLst>
                <a:ext uri="{FF2B5EF4-FFF2-40B4-BE49-F238E27FC236}">
                  <a16:creationId xmlns:a16="http://schemas.microsoft.com/office/drawing/2014/main" id="{558FBEA7-7329-CDD8-667A-3FB9130F8DA9}"/>
                </a:ext>
              </a:extLst>
            </p:cNvPr>
            <p:cNvCxnSpPr>
              <a:cxnSpLocks/>
              <a:stCxn id="140" idx="3"/>
            </p:cNvCxnSpPr>
            <p:nvPr/>
          </p:nvCxnSpPr>
          <p:spPr>
            <a:xfrm flipV="1">
              <a:off x="2346450" y="1592066"/>
              <a:ext cx="835754" cy="5060"/>
            </a:xfrm>
            <a:prstGeom prst="straightConnector1">
              <a:avLst/>
            </a:prstGeom>
            <a:noFill/>
            <a:ln w="9525" cap="flat" cmpd="sng">
              <a:solidFill>
                <a:srgbClr val="000000"/>
              </a:solidFill>
              <a:prstDash val="solid"/>
              <a:round/>
              <a:headEnd type="none" w="med" len="med"/>
              <a:tailEnd type="oval" w="med" len="med"/>
            </a:ln>
          </p:spPr>
        </p:cxnSp>
      </p:grpSp>
      <p:grpSp>
        <p:nvGrpSpPr>
          <p:cNvPr id="143" name="Google Shape;937;p32">
            <a:extLst>
              <a:ext uri="{FF2B5EF4-FFF2-40B4-BE49-F238E27FC236}">
                <a16:creationId xmlns:a16="http://schemas.microsoft.com/office/drawing/2014/main" id="{9AD68CAA-C916-B2B8-F785-C7D4CFEED1F8}"/>
              </a:ext>
            </a:extLst>
          </p:cNvPr>
          <p:cNvGrpSpPr/>
          <p:nvPr/>
        </p:nvGrpSpPr>
        <p:grpSpPr>
          <a:xfrm>
            <a:off x="516834" y="4684950"/>
            <a:ext cx="5260325" cy="1899874"/>
            <a:chOff x="990110" y="1439847"/>
            <a:chExt cx="3872822" cy="1424906"/>
          </a:xfrm>
        </p:grpSpPr>
        <p:sp>
          <p:nvSpPr>
            <p:cNvPr id="145" name="Google Shape;939;p32">
              <a:extLst>
                <a:ext uri="{FF2B5EF4-FFF2-40B4-BE49-F238E27FC236}">
                  <a16:creationId xmlns:a16="http://schemas.microsoft.com/office/drawing/2014/main" id="{E09B12E4-9757-236F-C23D-FA751CF4003F}"/>
                </a:ext>
              </a:extLst>
            </p:cNvPr>
            <p:cNvSpPr/>
            <p:nvPr/>
          </p:nvSpPr>
          <p:spPr>
            <a:xfrm>
              <a:off x="2769087" y="1439847"/>
              <a:ext cx="2093845" cy="1424906"/>
            </a:xfrm>
            <a:prstGeom prst="roundRect">
              <a:avLst>
                <a:gd name="adj" fmla="val 50000"/>
              </a:avLst>
            </a:prstGeom>
            <a:solidFill>
              <a:srgbClr val="EEEEEE"/>
            </a:solidFill>
            <a:ln>
              <a:noFill/>
            </a:ln>
          </p:spPr>
          <p:txBody>
            <a:bodyPr spcFirstLastPara="1" wrap="square" lIns="243833" tIns="121900" rIns="121900" bIns="121900" anchor="ctr" anchorCtr="0">
              <a:noAutofit/>
            </a:bodyPr>
            <a:lstStyle/>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Large-print questionnaires</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Easy Read</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Braille</a:t>
              </a:r>
              <a:endParaRPr lang="en-GB" sz="1600" dirty="0"/>
            </a:p>
          </p:txBody>
        </p:sp>
        <p:sp>
          <p:nvSpPr>
            <p:cNvPr id="146" name="Google Shape;940;p32">
              <a:extLst>
                <a:ext uri="{FF2B5EF4-FFF2-40B4-BE49-F238E27FC236}">
                  <a16:creationId xmlns:a16="http://schemas.microsoft.com/office/drawing/2014/main" id="{2E89A9E1-4371-79CC-E6DD-C3B5D0663584}"/>
                </a:ext>
              </a:extLst>
            </p:cNvPr>
            <p:cNvSpPr/>
            <p:nvPr/>
          </p:nvSpPr>
          <p:spPr>
            <a:xfrm>
              <a:off x="990110" y="1628541"/>
              <a:ext cx="1539057" cy="1047518"/>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algn="ctr">
                <a:buClr>
                  <a:srgbClr val="000000"/>
                </a:buClr>
                <a:buSzPts val="1100"/>
              </a:pPr>
              <a:r>
                <a:rPr lang="en" sz="2267" dirty="0">
                  <a:solidFill>
                    <a:srgbClr val="FFFFFF"/>
                  </a:solidFill>
                  <a:latin typeface="+mj-lt"/>
                  <a:ea typeface="Tahoma" panose="020B0604030504040204" pitchFamily="34" charset="0"/>
                  <a:cs typeface="Tahoma" panose="020B0604030504040204" pitchFamily="34" charset="0"/>
                  <a:sym typeface="Fira Sans Extra Condensed Medium"/>
                </a:rPr>
                <a:t>Via contractors on request</a:t>
              </a:r>
              <a:endParaRPr sz="2400" dirty="0">
                <a:solidFill>
                  <a:srgbClr val="000000"/>
                </a:solidFill>
                <a:latin typeface="+mj-lt"/>
                <a:ea typeface="Tahoma" panose="020B0604030504040204" pitchFamily="34" charset="0"/>
                <a:cs typeface="Tahoma" panose="020B0604030504040204" pitchFamily="34" charset="0"/>
              </a:endParaRPr>
            </a:p>
          </p:txBody>
        </p:sp>
        <p:cxnSp>
          <p:nvCxnSpPr>
            <p:cNvPr id="147" name="Google Shape;941;p32">
              <a:extLst>
                <a:ext uri="{FF2B5EF4-FFF2-40B4-BE49-F238E27FC236}">
                  <a16:creationId xmlns:a16="http://schemas.microsoft.com/office/drawing/2014/main" id="{9DB86694-1B3E-0CFC-1C18-68E17D296BFC}"/>
                </a:ext>
              </a:extLst>
            </p:cNvPr>
            <p:cNvCxnSpPr>
              <a:cxnSpLocks/>
              <a:stCxn id="146" idx="3"/>
              <a:endCxn id="145" idx="1"/>
            </p:cNvCxnSpPr>
            <p:nvPr/>
          </p:nvCxnSpPr>
          <p:spPr>
            <a:xfrm>
              <a:off x="2529167" y="2152300"/>
              <a:ext cx="239920" cy="0"/>
            </a:xfrm>
            <a:prstGeom prst="straightConnector1">
              <a:avLst/>
            </a:prstGeom>
            <a:noFill/>
            <a:ln w="9525" cap="flat" cmpd="sng">
              <a:solidFill>
                <a:srgbClr val="000000"/>
              </a:solidFill>
              <a:prstDash val="solid"/>
              <a:round/>
              <a:headEnd type="none" w="med" len="med"/>
              <a:tailEnd type="oval" w="med" len="med"/>
            </a:ln>
          </p:spPr>
        </p:cxnSp>
      </p:grpSp>
      <p:grpSp>
        <p:nvGrpSpPr>
          <p:cNvPr id="177" name="Group 176">
            <a:extLst>
              <a:ext uri="{FF2B5EF4-FFF2-40B4-BE49-F238E27FC236}">
                <a16:creationId xmlns:a16="http://schemas.microsoft.com/office/drawing/2014/main" id="{0E8BA315-1AEE-1735-CB43-DF7EC5DAC86E}"/>
              </a:ext>
            </a:extLst>
          </p:cNvPr>
          <p:cNvGrpSpPr/>
          <p:nvPr/>
        </p:nvGrpSpPr>
        <p:grpSpPr>
          <a:xfrm>
            <a:off x="3680267" y="2256934"/>
            <a:ext cx="7992619" cy="2306951"/>
            <a:chOff x="867504" y="2509515"/>
            <a:chExt cx="8078957" cy="2306951"/>
          </a:xfrm>
        </p:grpSpPr>
        <p:grpSp>
          <p:nvGrpSpPr>
            <p:cNvPr id="178" name="Group 177">
              <a:extLst>
                <a:ext uri="{FF2B5EF4-FFF2-40B4-BE49-F238E27FC236}">
                  <a16:creationId xmlns:a16="http://schemas.microsoft.com/office/drawing/2014/main" id="{40C2A0F1-91AF-0884-F4D5-7B4DB7FAD637}"/>
                </a:ext>
              </a:extLst>
            </p:cNvPr>
            <p:cNvGrpSpPr/>
            <p:nvPr/>
          </p:nvGrpSpPr>
          <p:grpSpPr>
            <a:xfrm>
              <a:off x="867504" y="2509515"/>
              <a:ext cx="1287299" cy="2029952"/>
              <a:chOff x="867504" y="2329732"/>
              <a:chExt cx="1287299" cy="2029952"/>
            </a:xfrm>
          </p:grpSpPr>
          <p:sp>
            <p:nvSpPr>
              <p:cNvPr id="195" name="TextBox 194">
                <a:extLst>
                  <a:ext uri="{FF2B5EF4-FFF2-40B4-BE49-F238E27FC236}">
                    <a16:creationId xmlns:a16="http://schemas.microsoft.com/office/drawing/2014/main" id="{228AFD16-6362-2D27-7887-7133B4EB33AB}"/>
                  </a:ext>
                </a:extLst>
              </p:cNvPr>
              <p:cNvSpPr txBox="1"/>
              <p:nvPr/>
            </p:nvSpPr>
            <p:spPr>
              <a:xfrm>
                <a:off x="867504" y="3713353"/>
                <a:ext cx="1280090" cy="646331"/>
              </a:xfrm>
              <a:prstGeom prst="rect">
                <a:avLst/>
              </a:prstGeom>
              <a:noFill/>
            </p:spPr>
            <p:txBody>
              <a:bodyPr wrap="square" rtlCol="0">
                <a:spAutoFit/>
              </a:bodyPr>
              <a:lstStyle/>
              <a:p>
                <a:pPr algn="ctr">
                  <a:spcAft>
                    <a:spcPts val="500"/>
                  </a:spcAft>
                </a:pPr>
                <a:r>
                  <a:rPr lang="en-GB" dirty="0">
                    <a:latin typeface="Arial" panose="020B0604020202020204" pitchFamily="34" charset="0"/>
                    <a:cs typeface="Arial" panose="020B0604020202020204" pitchFamily="34" charset="0"/>
                  </a:rPr>
                  <a:t>Change font size</a:t>
                </a:r>
              </a:p>
            </p:txBody>
          </p:sp>
          <p:grpSp>
            <p:nvGrpSpPr>
              <p:cNvPr id="196" name="Group 195">
                <a:extLst>
                  <a:ext uri="{FF2B5EF4-FFF2-40B4-BE49-F238E27FC236}">
                    <a16:creationId xmlns:a16="http://schemas.microsoft.com/office/drawing/2014/main" id="{9D027CFE-E71D-A1BC-71D3-10FF22C68162}"/>
                  </a:ext>
                </a:extLst>
              </p:cNvPr>
              <p:cNvGrpSpPr/>
              <p:nvPr/>
            </p:nvGrpSpPr>
            <p:grpSpPr>
              <a:xfrm>
                <a:off x="867504" y="2329732"/>
                <a:ext cx="1287299" cy="1280090"/>
                <a:chOff x="867504" y="2329732"/>
                <a:chExt cx="1287299" cy="1280090"/>
              </a:xfrm>
            </p:grpSpPr>
            <p:sp>
              <p:nvSpPr>
                <p:cNvPr id="197" name="Rectangle 196">
                  <a:extLst>
                    <a:ext uri="{FF2B5EF4-FFF2-40B4-BE49-F238E27FC236}">
                      <a16:creationId xmlns:a16="http://schemas.microsoft.com/office/drawing/2014/main" id="{B8AC31C6-F6FF-3B80-735F-2131EAD8B214}"/>
                    </a:ext>
                  </a:extLst>
                </p:cNvPr>
                <p:cNvSpPr/>
                <p:nvPr/>
              </p:nvSpPr>
              <p:spPr>
                <a:xfrm>
                  <a:off x="874713" y="2329732"/>
                  <a:ext cx="1280090" cy="128009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TextBox 197">
                  <a:extLst>
                    <a:ext uri="{FF2B5EF4-FFF2-40B4-BE49-F238E27FC236}">
                      <a16:creationId xmlns:a16="http://schemas.microsoft.com/office/drawing/2014/main" id="{507BBC34-2F0F-51E1-4096-AB5A59B8ADFB}"/>
                    </a:ext>
                  </a:extLst>
                </p:cNvPr>
                <p:cNvSpPr txBox="1"/>
                <p:nvPr/>
              </p:nvSpPr>
              <p:spPr>
                <a:xfrm>
                  <a:off x="867504" y="2554278"/>
                  <a:ext cx="1280090" cy="830997"/>
                </a:xfrm>
                <a:prstGeom prst="rect">
                  <a:avLst/>
                </a:prstGeom>
                <a:noFill/>
              </p:spPr>
              <p:txBody>
                <a:bodyPr wrap="square" rtlCol="0">
                  <a:spAutoFit/>
                </a:bodyPr>
                <a:lstStyle/>
                <a:p>
                  <a:pPr algn="ctr">
                    <a:spcAft>
                      <a:spcPts val="500"/>
                    </a:spcAft>
                  </a:pPr>
                  <a:r>
                    <a:rPr lang="en-GB" sz="4800" dirty="0">
                      <a:latin typeface="Arial" panose="020B0604020202020204" pitchFamily="34" charset="0"/>
                      <a:cs typeface="Arial" panose="020B0604020202020204" pitchFamily="34" charset="0"/>
                    </a:rPr>
                    <a:t>A  </a:t>
                  </a:r>
                  <a:r>
                    <a:rPr lang="en-GB" sz="3600" dirty="0">
                      <a:latin typeface="Arial" panose="020B0604020202020204" pitchFamily="34" charset="0"/>
                      <a:cs typeface="Arial" panose="020B0604020202020204" pitchFamily="34" charset="0"/>
                    </a:rPr>
                    <a:t>A</a:t>
                  </a:r>
                  <a:endParaRPr lang="en-GB" sz="1400" dirty="0">
                    <a:latin typeface="Arial" panose="020B0604020202020204" pitchFamily="34" charset="0"/>
                    <a:cs typeface="Arial" panose="020B0604020202020204" pitchFamily="34" charset="0"/>
                  </a:endParaRPr>
                </a:p>
              </p:txBody>
            </p:sp>
            <p:cxnSp>
              <p:nvCxnSpPr>
                <p:cNvPr id="199" name="Straight Connector 198">
                  <a:extLst>
                    <a:ext uri="{FF2B5EF4-FFF2-40B4-BE49-F238E27FC236}">
                      <a16:creationId xmlns:a16="http://schemas.microsoft.com/office/drawing/2014/main" id="{1E4E861A-A972-8AC3-8DEA-D7B485F40A92}"/>
                    </a:ext>
                  </a:extLst>
                </p:cNvPr>
                <p:cNvCxnSpPr>
                  <a:cxnSpLocks/>
                </p:cNvCxnSpPr>
                <p:nvPr/>
              </p:nvCxnSpPr>
              <p:spPr>
                <a:xfrm>
                  <a:off x="1514758" y="2554278"/>
                  <a:ext cx="0" cy="830997"/>
                </a:xfrm>
                <a:prstGeom prst="line">
                  <a:avLst/>
                </a:prstGeom>
                <a:ln w="38100"/>
              </p:spPr>
              <p:style>
                <a:lnRef idx="2">
                  <a:schemeClr val="dk1"/>
                </a:lnRef>
                <a:fillRef idx="0">
                  <a:schemeClr val="dk1"/>
                </a:fillRef>
                <a:effectRef idx="1">
                  <a:schemeClr val="dk1"/>
                </a:effectRef>
                <a:fontRef idx="minor">
                  <a:schemeClr val="tx1"/>
                </a:fontRef>
              </p:style>
            </p:cxnSp>
          </p:grpSp>
        </p:grpSp>
        <p:grpSp>
          <p:nvGrpSpPr>
            <p:cNvPr id="179" name="Group 178">
              <a:extLst>
                <a:ext uri="{FF2B5EF4-FFF2-40B4-BE49-F238E27FC236}">
                  <a16:creationId xmlns:a16="http://schemas.microsoft.com/office/drawing/2014/main" id="{23DB158A-69C2-A2A7-C460-78C2A174AA81}"/>
                </a:ext>
              </a:extLst>
            </p:cNvPr>
            <p:cNvGrpSpPr/>
            <p:nvPr/>
          </p:nvGrpSpPr>
          <p:grpSpPr>
            <a:xfrm>
              <a:off x="2915442" y="2530386"/>
              <a:ext cx="1719858" cy="2286080"/>
              <a:chOff x="2915442" y="2350603"/>
              <a:chExt cx="1719858" cy="2286080"/>
            </a:xfrm>
          </p:grpSpPr>
          <p:sp>
            <p:nvSpPr>
              <p:cNvPr id="192" name="Rectangle 191">
                <a:extLst>
                  <a:ext uri="{FF2B5EF4-FFF2-40B4-BE49-F238E27FC236}">
                    <a16:creationId xmlns:a16="http://schemas.microsoft.com/office/drawing/2014/main" id="{42B4447C-0080-2B18-91C1-92C42A0194C9}"/>
                  </a:ext>
                </a:extLst>
              </p:cNvPr>
              <p:cNvSpPr/>
              <p:nvPr/>
            </p:nvSpPr>
            <p:spPr>
              <a:xfrm>
                <a:off x="3136196" y="2350603"/>
                <a:ext cx="1280090" cy="128009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TextBox 192">
                <a:extLst>
                  <a:ext uri="{FF2B5EF4-FFF2-40B4-BE49-F238E27FC236}">
                    <a16:creationId xmlns:a16="http://schemas.microsoft.com/office/drawing/2014/main" id="{2951FAB8-A1E7-25F3-C030-9F143E824319}"/>
                  </a:ext>
                </a:extLst>
              </p:cNvPr>
              <p:cNvSpPr txBox="1"/>
              <p:nvPr/>
            </p:nvSpPr>
            <p:spPr>
              <a:xfrm>
                <a:off x="2915442" y="3713353"/>
                <a:ext cx="1719858" cy="923330"/>
              </a:xfrm>
              <a:prstGeom prst="rect">
                <a:avLst/>
              </a:prstGeom>
              <a:noFill/>
            </p:spPr>
            <p:txBody>
              <a:bodyPr wrap="square" rtlCol="0">
                <a:spAutoFit/>
              </a:bodyPr>
              <a:lstStyle/>
              <a:p>
                <a:pPr algn="ctr">
                  <a:spcAft>
                    <a:spcPts val="500"/>
                  </a:spcAft>
                </a:pPr>
                <a:r>
                  <a:rPr lang="en-GB" dirty="0">
                    <a:latin typeface="Arial" panose="020B0604020202020204" pitchFamily="34" charset="0"/>
                    <a:cs typeface="Arial" panose="020B0604020202020204" pitchFamily="34" charset="0"/>
                  </a:rPr>
                  <a:t>Change background colour</a:t>
                </a:r>
              </a:p>
            </p:txBody>
          </p:sp>
          <p:pic>
            <p:nvPicPr>
              <p:cNvPr id="194" name="Graphic 193" descr="Palette with solid fill">
                <a:extLst>
                  <a:ext uri="{FF2B5EF4-FFF2-40B4-BE49-F238E27FC236}">
                    <a16:creationId xmlns:a16="http://schemas.microsoft.com/office/drawing/2014/main" id="{3D78D1DF-7690-3F94-0C5F-90AE68F65A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0487" y="2554278"/>
                <a:ext cx="914400" cy="914400"/>
              </a:xfrm>
              <a:prstGeom prst="rect">
                <a:avLst/>
              </a:prstGeom>
            </p:spPr>
          </p:pic>
        </p:grpSp>
        <p:grpSp>
          <p:nvGrpSpPr>
            <p:cNvPr id="180" name="Group 179">
              <a:extLst>
                <a:ext uri="{FF2B5EF4-FFF2-40B4-BE49-F238E27FC236}">
                  <a16:creationId xmlns:a16="http://schemas.microsoft.com/office/drawing/2014/main" id="{DECEEDD9-A6F4-8E58-B103-12FEF8DA2FF6}"/>
                </a:ext>
              </a:extLst>
            </p:cNvPr>
            <p:cNvGrpSpPr/>
            <p:nvPr/>
          </p:nvGrpSpPr>
          <p:grpSpPr>
            <a:xfrm>
              <a:off x="5178665" y="2537344"/>
              <a:ext cx="1719858" cy="2002123"/>
              <a:chOff x="5171456" y="2357561"/>
              <a:chExt cx="1719858" cy="2002123"/>
            </a:xfrm>
          </p:grpSpPr>
          <p:sp>
            <p:nvSpPr>
              <p:cNvPr id="189" name="Rectangle 188">
                <a:extLst>
                  <a:ext uri="{FF2B5EF4-FFF2-40B4-BE49-F238E27FC236}">
                    <a16:creationId xmlns:a16="http://schemas.microsoft.com/office/drawing/2014/main" id="{B444F85E-3479-B193-0E5B-88637543FB77}"/>
                  </a:ext>
                </a:extLst>
              </p:cNvPr>
              <p:cNvSpPr/>
              <p:nvPr/>
            </p:nvSpPr>
            <p:spPr>
              <a:xfrm>
                <a:off x="5397679" y="2357561"/>
                <a:ext cx="1280090" cy="128009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TextBox 189">
                <a:extLst>
                  <a:ext uri="{FF2B5EF4-FFF2-40B4-BE49-F238E27FC236}">
                    <a16:creationId xmlns:a16="http://schemas.microsoft.com/office/drawing/2014/main" id="{A8D3FD10-7A75-6703-7438-335EBA13C809}"/>
                  </a:ext>
                </a:extLst>
              </p:cNvPr>
              <p:cNvSpPr txBox="1"/>
              <p:nvPr/>
            </p:nvSpPr>
            <p:spPr>
              <a:xfrm>
                <a:off x="5171456" y="3713353"/>
                <a:ext cx="1719858" cy="646331"/>
              </a:xfrm>
              <a:prstGeom prst="rect">
                <a:avLst/>
              </a:prstGeom>
              <a:noFill/>
            </p:spPr>
            <p:txBody>
              <a:bodyPr wrap="square" rtlCol="0">
                <a:spAutoFit/>
              </a:bodyPr>
              <a:lstStyle/>
              <a:p>
                <a:pPr algn="ctr">
                  <a:spcAft>
                    <a:spcPts val="500"/>
                  </a:spcAft>
                </a:pPr>
                <a:r>
                  <a:rPr lang="en-GB" dirty="0">
                    <a:latin typeface="Arial" panose="020B0604020202020204" pitchFamily="34" charset="0"/>
                    <a:cs typeface="Arial" panose="020B0604020202020204" pitchFamily="34" charset="0"/>
                  </a:rPr>
                  <a:t>Screen reader compatible</a:t>
                </a:r>
              </a:p>
            </p:txBody>
          </p:sp>
          <p:pic>
            <p:nvPicPr>
              <p:cNvPr id="191" name="Graphic 190" descr="Monitor with solid fill">
                <a:extLst>
                  <a:ext uri="{FF2B5EF4-FFF2-40B4-BE49-F238E27FC236}">
                    <a16:creationId xmlns:a16="http://schemas.microsoft.com/office/drawing/2014/main" id="{F623C5CB-185F-2EED-82FA-D4A5102867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0524" y="2554278"/>
                <a:ext cx="914400" cy="914400"/>
              </a:xfrm>
              <a:prstGeom prst="rect">
                <a:avLst/>
              </a:prstGeom>
            </p:spPr>
          </p:pic>
        </p:grpSp>
        <p:grpSp>
          <p:nvGrpSpPr>
            <p:cNvPr id="182" name="Group 181">
              <a:extLst>
                <a:ext uri="{FF2B5EF4-FFF2-40B4-BE49-F238E27FC236}">
                  <a16:creationId xmlns:a16="http://schemas.microsoft.com/office/drawing/2014/main" id="{A882156A-327E-4469-4C97-B72B5FED71C4}"/>
                </a:ext>
              </a:extLst>
            </p:cNvPr>
            <p:cNvGrpSpPr/>
            <p:nvPr/>
          </p:nvGrpSpPr>
          <p:grpSpPr>
            <a:xfrm>
              <a:off x="7666371" y="2523429"/>
              <a:ext cx="1280090" cy="2293037"/>
              <a:chOff x="7659162" y="2343646"/>
              <a:chExt cx="1280090" cy="2293037"/>
            </a:xfrm>
          </p:grpSpPr>
          <p:sp>
            <p:nvSpPr>
              <p:cNvPr id="183" name="Rectangle 182">
                <a:extLst>
                  <a:ext uri="{FF2B5EF4-FFF2-40B4-BE49-F238E27FC236}">
                    <a16:creationId xmlns:a16="http://schemas.microsoft.com/office/drawing/2014/main" id="{7A4F2C95-AD7C-67AF-BF78-2F3880DF7658}"/>
                  </a:ext>
                </a:extLst>
              </p:cNvPr>
              <p:cNvSpPr/>
              <p:nvPr/>
            </p:nvSpPr>
            <p:spPr>
              <a:xfrm>
                <a:off x="7659162" y="2343646"/>
                <a:ext cx="1280090" cy="128009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TextBox 183">
                <a:extLst>
                  <a:ext uri="{FF2B5EF4-FFF2-40B4-BE49-F238E27FC236}">
                    <a16:creationId xmlns:a16="http://schemas.microsoft.com/office/drawing/2014/main" id="{FE729909-D549-F30A-7A8A-3199666F2103}"/>
                  </a:ext>
                </a:extLst>
              </p:cNvPr>
              <p:cNvSpPr txBox="1"/>
              <p:nvPr/>
            </p:nvSpPr>
            <p:spPr>
              <a:xfrm>
                <a:off x="7659162" y="3713353"/>
                <a:ext cx="1280090" cy="923330"/>
              </a:xfrm>
              <a:prstGeom prst="rect">
                <a:avLst/>
              </a:prstGeom>
              <a:noFill/>
            </p:spPr>
            <p:txBody>
              <a:bodyPr wrap="square" rtlCol="0">
                <a:spAutoFit/>
              </a:bodyPr>
              <a:lstStyle/>
              <a:p>
                <a:pPr algn="ctr">
                  <a:spcAft>
                    <a:spcPts val="500"/>
                  </a:spcAft>
                </a:pPr>
                <a:r>
                  <a:rPr lang="en-GB" dirty="0">
                    <a:latin typeface="Arial" panose="020B0604020202020204" pitchFamily="34" charset="0"/>
                    <a:cs typeface="Arial" panose="020B0604020202020204" pitchFamily="34" charset="0"/>
                  </a:rPr>
                  <a:t>Multiple language options</a:t>
                </a:r>
              </a:p>
            </p:txBody>
          </p:sp>
          <p:pic>
            <p:nvPicPr>
              <p:cNvPr id="185" name="Graphic 184" descr="Chat with solid fill">
                <a:extLst>
                  <a:ext uri="{FF2B5EF4-FFF2-40B4-BE49-F238E27FC236}">
                    <a16:creationId xmlns:a16="http://schemas.microsoft.com/office/drawing/2014/main" id="{DB071360-D3FF-2B6E-6AE0-6E6468DC59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2007" y="2564139"/>
                <a:ext cx="914400" cy="914400"/>
              </a:xfrm>
              <a:prstGeom prst="rect">
                <a:avLst/>
              </a:prstGeom>
            </p:spPr>
          </p:pic>
        </p:grpSp>
      </p:grpSp>
      <p:sp>
        <p:nvSpPr>
          <p:cNvPr id="202" name="Google Shape;939;p32">
            <a:extLst>
              <a:ext uri="{FF2B5EF4-FFF2-40B4-BE49-F238E27FC236}">
                <a16:creationId xmlns:a16="http://schemas.microsoft.com/office/drawing/2014/main" id="{161838F5-0FBD-D1EA-4BE8-F3E016BADC05}"/>
              </a:ext>
            </a:extLst>
          </p:cNvPr>
          <p:cNvSpPr/>
          <p:nvPr/>
        </p:nvSpPr>
        <p:spPr>
          <a:xfrm>
            <a:off x="5924714" y="4653502"/>
            <a:ext cx="4909190" cy="1899874"/>
          </a:xfrm>
          <a:prstGeom prst="roundRect">
            <a:avLst>
              <a:gd name="adj" fmla="val 50000"/>
            </a:avLst>
          </a:prstGeom>
          <a:solidFill>
            <a:srgbClr val="EEEEEE"/>
          </a:solidFill>
          <a:ln>
            <a:noFill/>
          </a:ln>
        </p:spPr>
        <p:txBody>
          <a:bodyPr spcFirstLastPara="1" wrap="square" lIns="243833" tIns="121900" rIns="121900" bIns="121900" anchor="ctr" anchorCtr="0">
            <a:noAutofit/>
          </a:bodyPr>
          <a:lstStyle/>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Language line: option to contact a telephone-assisted helpline to request help to complete the survey. Help is available in approximately 22 languages.</a:t>
            </a:r>
          </a:p>
        </p:txBody>
      </p:sp>
      <p:cxnSp>
        <p:nvCxnSpPr>
          <p:cNvPr id="204" name="Google Shape;941;p32">
            <a:extLst>
              <a:ext uri="{FF2B5EF4-FFF2-40B4-BE49-F238E27FC236}">
                <a16:creationId xmlns:a16="http://schemas.microsoft.com/office/drawing/2014/main" id="{E25863E9-BD68-8BE4-C771-7C5A1B8F75B9}"/>
              </a:ext>
            </a:extLst>
          </p:cNvPr>
          <p:cNvCxnSpPr>
            <a:cxnSpLocks/>
          </p:cNvCxnSpPr>
          <p:nvPr/>
        </p:nvCxnSpPr>
        <p:spPr>
          <a:xfrm>
            <a:off x="5761374" y="5623258"/>
            <a:ext cx="180000" cy="0"/>
          </a:xfrm>
          <a:prstGeom prst="straightConnector1">
            <a:avLst/>
          </a:prstGeom>
          <a:noFill/>
          <a:ln w="9525" cap="flat" cmpd="sng">
            <a:solidFill>
              <a:srgbClr val="000000"/>
            </a:solidFill>
            <a:prstDash val="solid"/>
            <a:round/>
            <a:headEnd type="none" w="med" len="med"/>
            <a:tailEnd type="oval" w="med" len="med"/>
          </a:ln>
        </p:spPr>
      </p:cxnSp>
    </p:spTree>
    <p:extLst>
      <p:ext uri="{BB962C8B-B14F-4D97-AF65-F5344CB8AC3E}">
        <p14:creationId xmlns:p14="http://schemas.microsoft.com/office/powerpoint/2010/main" val="25716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FFB30-ED7F-4818-1AD7-678C08CE1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2C202-20DB-6FE1-B80B-98D9A3C75166}"/>
              </a:ext>
            </a:extLst>
          </p:cNvPr>
          <p:cNvSpPr>
            <a:spLocks noGrp="1"/>
          </p:cNvSpPr>
          <p:nvPr>
            <p:ph type="title"/>
          </p:nvPr>
        </p:nvSpPr>
        <p:spPr/>
        <p:txBody>
          <a:bodyPr/>
          <a:lstStyle/>
          <a:p>
            <a:r>
              <a:rPr lang="en-US" dirty="0"/>
              <a:t>Questionnaire development: survey questions</a:t>
            </a:r>
            <a:endParaRPr lang="en-GB" dirty="0"/>
          </a:p>
        </p:txBody>
      </p:sp>
    </p:spTree>
    <p:extLst>
      <p:ext uri="{BB962C8B-B14F-4D97-AF65-F5344CB8AC3E}">
        <p14:creationId xmlns:p14="http://schemas.microsoft.com/office/powerpoint/2010/main" val="213205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D4059-8AA7-4733-F9BB-CBF677C46A7F}"/>
            </a:ext>
          </a:extLst>
        </p:cNvPr>
        <p:cNvGrpSpPr/>
        <p:nvPr/>
      </p:nvGrpSpPr>
      <p:grpSpPr>
        <a:xfrm>
          <a:off x="0" y="0"/>
          <a:ext cx="0" cy="0"/>
          <a:chOff x="0" y="0"/>
          <a:chExt cx="0" cy="0"/>
        </a:xfrm>
      </p:grpSpPr>
      <p:sp>
        <p:nvSpPr>
          <p:cNvPr id="131" name="Content Placeholder 1">
            <a:extLst>
              <a:ext uri="{FF2B5EF4-FFF2-40B4-BE49-F238E27FC236}">
                <a16:creationId xmlns:a16="http://schemas.microsoft.com/office/drawing/2014/main" id="{5E7AA42F-8345-544B-D3DA-0857D02DF914}"/>
              </a:ext>
            </a:extLst>
          </p:cNvPr>
          <p:cNvSpPr>
            <a:spLocks noGrp="1"/>
          </p:cNvSpPr>
          <p:nvPr>
            <p:ph idx="1"/>
          </p:nvPr>
        </p:nvSpPr>
        <p:spPr>
          <a:xfrm>
            <a:off x="516834" y="1271245"/>
            <a:ext cx="11155361" cy="694403"/>
          </a:xfrm>
        </p:spPr>
        <p:txBody>
          <a:bodyPr/>
          <a:lstStyle/>
          <a:p>
            <a:r>
              <a:rPr lang="en-GB" sz="1800" dirty="0">
                <a:latin typeface="Arial" panose="020B0604020202020204" pitchFamily="34" charset="0"/>
                <a:cs typeface="Arial" panose="020B0604020202020204" pitchFamily="34" charset="0"/>
              </a:rPr>
              <a:t>In line with the 2025 Maternity Survey, this year’s survey will continue to use a mixed-mode methodology: online survey and paper questionnaire. </a:t>
            </a:r>
          </a:p>
          <a:p>
            <a:endParaRPr lang="en-GB" dirty="0"/>
          </a:p>
        </p:txBody>
      </p:sp>
      <p:sp>
        <p:nvSpPr>
          <p:cNvPr id="3" name="Title 2">
            <a:extLst>
              <a:ext uri="{FF2B5EF4-FFF2-40B4-BE49-F238E27FC236}">
                <a16:creationId xmlns:a16="http://schemas.microsoft.com/office/drawing/2014/main" id="{7A76105A-114B-76D1-1F17-5E73C13983C9}"/>
              </a:ext>
            </a:extLst>
          </p:cNvPr>
          <p:cNvSpPr>
            <a:spLocks noGrp="1"/>
          </p:cNvSpPr>
          <p:nvPr>
            <p:ph type="title"/>
          </p:nvPr>
        </p:nvSpPr>
        <p:spPr/>
        <p:txBody>
          <a:bodyPr/>
          <a:lstStyle/>
          <a:p>
            <a:r>
              <a:rPr lang="en-US" dirty="0"/>
              <a:t>Development process </a:t>
            </a:r>
            <a:br>
              <a:rPr lang="en-US" dirty="0">
                <a:highlight>
                  <a:srgbClr val="FFFF00"/>
                </a:highlight>
              </a:rPr>
            </a:br>
            <a:endParaRPr lang="en-GB" dirty="0">
              <a:highlight>
                <a:srgbClr val="FFFF00"/>
              </a:highlight>
            </a:endParaRPr>
          </a:p>
        </p:txBody>
      </p:sp>
      <p:grpSp>
        <p:nvGrpSpPr>
          <p:cNvPr id="2" name="Google Shape;300;p20">
            <a:extLst>
              <a:ext uri="{FF2B5EF4-FFF2-40B4-BE49-F238E27FC236}">
                <a16:creationId xmlns:a16="http://schemas.microsoft.com/office/drawing/2014/main" id="{D6356586-71A9-BFBC-09F6-9DF754B70D06}"/>
              </a:ext>
            </a:extLst>
          </p:cNvPr>
          <p:cNvGrpSpPr/>
          <p:nvPr/>
        </p:nvGrpSpPr>
        <p:grpSpPr>
          <a:xfrm>
            <a:off x="870298" y="2024405"/>
            <a:ext cx="2574400" cy="2496490"/>
            <a:chOff x="710298" y="2748263"/>
            <a:chExt cx="1930800" cy="1872367"/>
          </a:xfrm>
        </p:grpSpPr>
        <p:sp>
          <p:nvSpPr>
            <p:cNvPr id="6" name="Google Shape;302;p20">
              <a:extLst>
                <a:ext uri="{FF2B5EF4-FFF2-40B4-BE49-F238E27FC236}">
                  <a16:creationId xmlns:a16="http://schemas.microsoft.com/office/drawing/2014/main" id="{F5317810-F398-6624-43EB-E8B5C782D9ED}"/>
                </a:ext>
              </a:extLst>
            </p:cNvPr>
            <p:cNvSpPr/>
            <p:nvPr/>
          </p:nvSpPr>
          <p:spPr>
            <a:xfrm rot="16200000">
              <a:off x="1407823" y="2050738"/>
              <a:ext cx="535750" cy="19308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endParaRPr sz="2400" dirty="0">
                <a:latin typeface="+mj-lt"/>
              </a:endParaRPr>
            </a:p>
          </p:txBody>
        </p:sp>
        <p:sp>
          <p:nvSpPr>
            <p:cNvPr id="7" name="Google Shape;303;p20">
              <a:extLst>
                <a:ext uri="{FF2B5EF4-FFF2-40B4-BE49-F238E27FC236}">
                  <a16:creationId xmlns:a16="http://schemas.microsoft.com/office/drawing/2014/main" id="{CEBA513C-0FDD-3F32-D1C5-03EEB83D6CFA}"/>
                </a:ext>
              </a:extLst>
            </p:cNvPr>
            <p:cNvSpPr txBox="1"/>
            <p:nvPr/>
          </p:nvSpPr>
          <p:spPr>
            <a:xfrm>
              <a:off x="840598" y="3394595"/>
              <a:ext cx="1669800" cy="1226035"/>
            </a:xfrm>
            <a:prstGeom prst="rect">
              <a:avLst/>
            </a:prstGeom>
            <a:noFill/>
            <a:ln>
              <a:noFill/>
            </a:ln>
          </p:spPr>
          <p:txBody>
            <a:bodyPr spcFirstLastPara="1" wrap="square" lIns="121900" tIns="121900" rIns="121900" bIns="121900" anchor="ctr" anchorCtr="0">
              <a:noAutofit/>
            </a:bodyPr>
            <a:lstStyle/>
            <a:p>
              <a:r>
                <a:rPr lang="en-GB" sz="1400" b="1" dirty="0">
                  <a:latin typeface="Arial" panose="020B0604020202020204" pitchFamily="34" charset="0"/>
                  <a:cs typeface="Arial" panose="020B0604020202020204" pitchFamily="34" charset="0"/>
                </a:rPr>
                <a:t>Desk research &amp; two discussion groups with NHSE &amp; CQC Regulatory Leadership: </a:t>
              </a:r>
              <a:r>
                <a:rPr lang="en-GB" sz="1400" dirty="0">
                  <a:latin typeface="Arial" panose="020B0604020202020204" pitchFamily="34" charset="0"/>
                  <a:cs typeface="Arial" panose="020B0604020202020204" pitchFamily="34" charset="0"/>
                </a:rPr>
                <a:t>to explore updates to policies and areas of growing importance in maternity care.</a:t>
              </a:r>
            </a:p>
          </p:txBody>
        </p:sp>
        <p:sp>
          <p:nvSpPr>
            <p:cNvPr id="8" name="Google Shape;304;p20">
              <a:extLst>
                <a:ext uri="{FF2B5EF4-FFF2-40B4-BE49-F238E27FC236}">
                  <a16:creationId xmlns:a16="http://schemas.microsoft.com/office/drawing/2014/main" id="{FBC55F71-163C-B226-6970-728A2C25BF53}"/>
                </a:ext>
              </a:extLst>
            </p:cNvPr>
            <p:cNvSpPr txBox="1"/>
            <p:nvPr/>
          </p:nvSpPr>
          <p:spPr>
            <a:xfrm>
              <a:off x="872098" y="2827438"/>
              <a:ext cx="1606800" cy="377400"/>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latin typeface="+mj-lt"/>
                  <a:ea typeface="Fira Sans Extra Condensed Medium"/>
                  <a:cs typeface="Fira Sans Extra Condensed Medium"/>
                  <a:sym typeface="Fira Sans Extra Condensed Medium"/>
                </a:rPr>
                <a:t>September / October 2024</a:t>
              </a:r>
              <a:endParaRPr dirty="0">
                <a:solidFill>
                  <a:srgbClr val="FFFFFF"/>
                </a:solidFill>
                <a:latin typeface="+mj-lt"/>
                <a:ea typeface="Fira Sans Extra Condensed Medium"/>
                <a:cs typeface="Fira Sans Extra Condensed Medium"/>
                <a:sym typeface="Fira Sans Extra Condensed Medium"/>
              </a:endParaRPr>
            </a:p>
          </p:txBody>
        </p:sp>
      </p:grpSp>
      <p:grpSp>
        <p:nvGrpSpPr>
          <p:cNvPr id="12" name="Google Shape;308;p20">
            <a:extLst>
              <a:ext uri="{FF2B5EF4-FFF2-40B4-BE49-F238E27FC236}">
                <a16:creationId xmlns:a16="http://schemas.microsoft.com/office/drawing/2014/main" id="{75DC9B1A-CA59-6F60-0956-1FD001C38F58}"/>
              </a:ext>
            </a:extLst>
          </p:cNvPr>
          <p:cNvGrpSpPr/>
          <p:nvPr/>
        </p:nvGrpSpPr>
        <p:grpSpPr>
          <a:xfrm>
            <a:off x="6019100" y="2024401"/>
            <a:ext cx="2574579" cy="3052720"/>
            <a:chOff x="4572034" y="2748262"/>
            <a:chExt cx="1930934" cy="2289541"/>
          </a:xfrm>
        </p:grpSpPr>
        <p:sp>
          <p:nvSpPr>
            <p:cNvPr id="14" name="Google Shape;310;p20">
              <a:extLst>
                <a:ext uri="{FF2B5EF4-FFF2-40B4-BE49-F238E27FC236}">
                  <a16:creationId xmlns:a16="http://schemas.microsoft.com/office/drawing/2014/main" id="{ED9B89D6-688B-5EFD-288C-540E3E6E397C}"/>
                </a:ext>
              </a:extLst>
            </p:cNvPr>
            <p:cNvSpPr/>
            <p:nvPr/>
          </p:nvSpPr>
          <p:spPr>
            <a:xfrm rot="16200000">
              <a:off x="5269692" y="2050738"/>
              <a:ext cx="535751" cy="1930800"/>
            </a:xfrm>
            <a:prstGeom prst="round2SameRect">
              <a:avLst>
                <a:gd name="adj1" fmla="val 0"/>
                <a:gd name="adj2" fmla="val 0"/>
              </a:avLst>
            </a:prstGeom>
            <a:solidFill>
              <a:schemeClr val="accent3"/>
            </a:solidFill>
            <a:ln>
              <a:noFill/>
            </a:ln>
          </p:spPr>
          <p:txBody>
            <a:bodyPr spcFirstLastPara="1" wrap="square" lIns="121900" tIns="121900" rIns="121900" bIns="121900" anchor="ctr" anchorCtr="0">
              <a:noAutofit/>
            </a:bodyPr>
            <a:lstStyle/>
            <a:p>
              <a:endParaRPr sz="2400" dirty="0">
                <a:latin typeface="+mj-lt"/>
              </a:endParaRPr>
            </a:p>
          </p:txBody>
        </p:sp>
        <p:sp>
          <p:nvSpPr>
            <p:cNvPr id="15" name="Google Shape;311;p20">
              <a:extLst>
                <a:ext uri="{FF2B5EF4-FFF2-40B4-BE49-F238E27FC236}">
                  <a16:creationId xmlns:a16="http://schemas.microsoft.com/office/drawing/2014/main" id="{7C904B02-CA00-0EE5-022F-376373E78995}"/>
                </a:ext>
              </a:extLst>
            </p:cNvPr>
            <p:cNvSpPr txBox="1"/>
            <p:nvPr/>
          </p:nvSpPr>
          <p:spPr>
            <a:xfrm>
              <a:off x="4572034" y="3428811"/>
              <a:ext cx="1906169" cy="1608992"/>
            </a:xfrm>
            <a:prstGeom prst="rect">
              <a:avLst/>
            </a:prstGeom>
            <a:noFill/>
            <a:ln>
              <a:noFill/>
            </a:ln>
          </p:spPr>
          <p:txBody>
            <a:bodyPr spcFirstLastPara="1" wrap="square" lIns="121900" tIns="121900" rIns="121900" bIns="121900" anchor="ctr" anchorCtr="0">
              <a:noAutofit/>
            </a:bodyPr>
            <a:lstStyle/>
            <a:p>
              <a:r>
                <a:rPr lang="en-GB" sz="1400" b="1" dirty="0">
                  <a:latin typeface="Arial" panose="020B0604020202020204" pitchFamily="34" charset="0"/>
                  <a:cs typeface="Arial" panose="020B0604020202020204" pitchFamily="34" charset="0"/>
                </a:rPr>
                <a:t>Cognitive interviews :</a:t>
              </a:r>
              <a:r>
                <a:rPr lang="en-GB" sz="1400" dirty="0">
                  <a:latin typeface="Arial" panose="020B0604020202020204" pitchFamily="34" charset="0"/>
                  <a:cs typeface="Arial" panose="020B0604020202020204" pitchFamily="34" charset="0"/>
                </a:rPr>
                <a:t> 90- minute virtual interviews with 24 x maternity service users from various demographic backgrounds who had recently had a baby.</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Second Trust Webinar: </a:t>
              </a:r>
              <a:r>
                <a:rPr lang="en-GB" sz="1400" dirty="0">
                  <a:latin typeface="Arial" panose="020B0604020202020204" pitchFamily="34" charset="0"/>
                  <a:cs typeface="Arial" panose="020B0604020202020204" pitchFamily="34" charset="0"/>
                </a:rPr>
                <a:t>to discuss sampling process and questionnaire amendments for 2025.</a:t>
              </a:r>
              <a:endParaRPr lang="en-GB" sz="1400" dirty="0">
                <a:highlight>
                  <a:srgbClr val="FFFF00"/>
                </a:highlight>
                <a:latin typeface="Arial" panose="020B0604020202020204" pitchFamily="34" charset="0"/>
                <a:cs typeface="Arial" panose="020B0604020202020204" pitchFamily="34" charset="0"/>
              </a:endParaRPr>
            </a:p>
          </p:txBody>
        </p:sp>
        <p:sp>
          <p:nvSpPr>
            <p:cNvPr id="16" name="Google Shape;312;p20">
              <a:extLst>
                <a:ext uri="{FF2B5EF4-FFF2-40B4-BE49-F238E27FC236}">
                  <a16:creationId xmlns:a16="http://schemas.microsoft.com/office/drawing/2014/main" id="{38099289-B8D4-9132-4A79-A6C936D61F7C}"/>
                </a:ext>
              </a:extLst>
            </p:cNvPr>
            <p:cNvSpPr txBox="1"/>
            <p:nvPr/>
          </p:nvSpPr>
          <p:spPr>
            <a:xfrm>
              <a:off x="4734234" y="2748263"/>
              <a:ext cx="1606800" cy="535749"/>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latin typeface="+mj-lt"/>
                  <a:ea typeface="Fira Sans Extra Condensed Medium"/>
                  <a:cs typeface="Fira Sans Extra Condensed Medium"/>
                  <a:sym typeface="Fira Sans Extra Condensed Medium"/>
                </a:rPr>
                <a:t>December 2024 – February 2025</a:t>
              </a:r>
              <a:endParaRPr dirty="0">
                <a:solidFill>
                  <a:srgbClr val="FFFFFF"/>
                </a:solidFill>
                <a:latin typeface="+mj-lt"/>
                <a:ea typeface="Fira Sans Extra Condensed Medium"/>
                <a:cs typeface="Fira Sans Extra Condensed Medium"/>
                <a:sym typeface="Fira Sans Extra Condensed Medium"/>
              </a:endParaRPr>
            </a:p>
          </p:txBody>
        </p:sp>
      </p:grpSp>
      <p:grpSp>
        <p:nvGrpSpPr>
          <p:cNvPr id="20" name="Google Shape;316;p20">
            <a:extLst>
              <a:ext uri="{FF2B5EF4-FFF2-40B4-BE49-F238E27FC236}">
                <a16:creationId xmlns:a16="http://schemas.microsoft.com/office/drawing/2014/main" id="{13A3DD4A-755F-D784-0E8D-61A42B0A4209}"/>
              </a:ext>
            </a:extLst>
          </p:cNvPr>
          <p:cNvGrpSpPr/>
          <p:nvPr/>
        </p:nvGrpSpPr>
        <p:grpSpPr>
          <a:xfrm>
            <a:off x="8594037" y="2024402"/>
            <a:ext cx="2574400" cy="1838923"/>
            <a:chOff x="6503102" y="2748261"/>
            <a:chExt cx="1930800" cy="1379192"/>
          </a:xfrm>
        </p:grpSpPr>
        <p:sp>
          <p:nvSpPr>
            <p:cNvPr id="22" name="Google Shape;318;p20">
              <a:extLst>
                <a:ext uri="{FF2B5EF4-FFF2-40B4-BE49-F238E27FC236}">
                  <a16:creationId xmlns:a16="http://schemas.microsoft.com/office/drawing/2014/main" id="{C6C57AF8-3FDD-2149-0676-38D3B67210B3}"/>
                </a:ext>
              </a:extLst>
            </p:cNvPr>
            <p:cNvSpPr/>
            <p:nvPr/>
          </p:nvSpPr>
          <p:spPr>
            <a:xfrm rot="16200000">
              <a:off x="7200626" y="2050737"/>
              <a:ext cx="535751" cy="1930800"/>
            </a:xfrm>
            <a:prstGeom prst="round2SameRect">
              <a:avLst>
                <a:gd name="adj1" fmla="val 0"/>
                <a:gd name="adj2" fmla="val 50000"/>
              </a:avLst>
            </a:prstGeom>
            <a:solidFill>
              <a:schemeClr val="accent6"/>
            </a:solidFill>
            <a:ln>
              <a:noFill/>
            </a:ln>
          </p:spPr>
          <p:txBody>
            <a:bodyPr spcFirstLastPara="1" wrap="square" lIns="121900" tIns="121900" rIns="121900" bIns="121900" anchor="ctr" anchorCtr="0">
              <a:noAutofit/>
            </a:bodyPr>
            <a:lstStyle/>
            <a:p>
              <a:endParaRPr sz="2400" dirty="0">
                <a:latin typeface="+mj-lt"/>
              </a:endParaRPr>
            </a:p>
          </p:txBody>
        </p:sp>
        <p:sp>
          <p:nvSpPr>
            <p:cNvPr id="23" name="Google Shape;319;p20">
              <a:extLst>
                <a:ext uri="{FF2B5EF4-FFF2-40B4-BE49-F238E27FC236}">
                  <a16:creationId xmlns:a16="http://schemas.microsoft.com/office/drawing/2014/main" id="{4B203649-7367-11A8-01A9-AEE6162E88CF}"/>
                </a:ext>
              </a:extLst>
            </p:cNvPr>
            <p:cNvSpPr txBox="1"/>
            <p:nvPr/>
          </p:nvSpPr>
          <p:spPr>
            <a:xfrm>
              <a:off x="6553987" y="3393953"/>
              <a:ext cx="1852550" cy="733500"/>
            </a:xfrm>
            <a:prstGeom prst="rect">
              <a:avLst/>
            </a:prstGeom>
            <a:noFill/>
            <a:ln>
              <a:noFill/>
            </a:ln>
          </p:spPr>
          <p:txBody>
            <a:bodyPr spcFirstLastPara="1" wrap="square" lIns="121900" tIns="121900" rIns="121900" bIns="121900" anchor="ctr" anchorCtr="0">
              <a:noAutofit/>
            </a:bodyPr>
            <a:lstStyle/>
            <a:p>
              <a:r>
                <a:rPr lang="en-GB" sz="1400" b="1" dirty="0">
                  <a:latin typeface="Arial" panose="020B0604020202020204" pitchFamily="34" charset="0"/>
                  <a:cs typeface="Arial" panose="020B0604020202020204" pitchFamily="34" charset="0"/>
                </a:rPr>
                <a:t>Finalising the questionnaire and online survey.</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Sampling ongoing.</a:t>
              </a:r>
            </a:p>
          </p:txBody>
        </p:sp>
        <p:sp>
          <p:nvSpPr>
            <p:cNvPr id="24" name="Google Shape;320;p20">
              <a:extLst>
                <a:ext uri="{FF2B5EF4-FFF2-40B4-BE49-F238E27FC236}">
                  <a16:creationId xmlns:a16="http://schemas.microsoft.com/office/drawing/2014/main" id="{AC0EEC51-7E8B-828E-2B76-E663C163A1F4}"/>
                </a:ext>
              </a:extLst>
            </p:cNvPr>
            <p:cNvSpPr txBox="1"/>
            <p:nvPr/>
          </p:nvSpPr>
          <p:spPr>
            <a:xfrm>
              <a:off x="6665102" y="2748263"/>
              <a:ext cx="1606800" cy="533854"/>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latin typeface="+mj-lt"/>
                  <a:ea typeface="Fira Sans Extra Condensed Medium"/>
                  <a:cs typeface="Fira Sans Extra Condensed Medium"/>
                  <a:sym typeface="Fira Sans Extra Condensed Medium"/>
                </a:rPr>
                <a:t>February –  March 2025</a:t>
              </a:r>
              <a:endParaRPr dirty="0">
                <a:solidFill>
                  <a:srgbClr val="FFFFFF"/>
                </a:solidFill>
                <a:latin typeface="+mj-lt"/>
                <a:ea typeface="Fira Sans Extra Condensed Medium"/>
                <a:cs typeface="Fira Sans Extra Condensed Medium"/>
                <a:sym typeface="Fira Sans Extra Condensed Medium"/>
              </a:endParaRPr>
            </a:p>
          </p:txBody>
        </p:sp>
      </p:grpSp>
      <p:grpSp>
        <p:nvGrpSpPr>
          <p:cNvPr id="27" name="Google Shape;323;p20">
            <a:extLst>
              <a:ext uri="{FF2B5EF4-FFF2-40B4-BE49-F238E27FC236}">
                <a16:creationId xmlns:a16="http://schemas.microsoft.com/office/drawing/2014/main" id="{205EA7AD-8AC5-6C25-9B86-8069992AB3A7}"/>
              </a:ext>
            </a:extLst>
          </p:cNvPr>
          <p:cNvGrpSpPr/>
          <p:nvPr/>
        </p:nvGrpSpPr>
        <p:grpSpPr>
          <a:xfrm>
            <a:off x="3444698" y="2024400"/>
            <a:ext cx="2574580" cy="3129971"/>
            <a:chOff x="2641098" y="2748260"/>
            <a:chExt cx="1930935" cy="2347478"/>
          </a:xfrm>
        </p:grpSpPr>
        <p:sp>
          <p:nvSpPr>
            <p:cNvPr id="29" name="Google Shape;325;p20">
              <a:extLst>
                <a:ext uri="{FF2B5EF4-FFF2-40B4-BE49-F238E27FC236}">
                  <a16:creationId xmlns:a16="http://schemas.microsoft.com/office/drawing/2014/main" id="{605583CB-0F50-9FC3-740C-3058D4210A35}"/>
                </a:ext>
              </a:extLst>
            </p:cNvPr>
            <p:cNvSpPr/>
            <p:nvPr/>
          </p:nvSpPr>
          <p:spPr>
            <a:xfrm rot="16200000">
              <a:off x="3338756" y="2050737"/>
              <a:ext cx="535753" cy="1930800"/>
            </a:xfrm>
            <a:prstGeom prst="round2SameRect">
              <a:avLst>
                <a:gd name="adj1" fmla="val 0"/>
                <a:gd name="adj2" fmla="val 0"/>
              </a:avLst>
            </a:prstGeom>
            <a:solidFill>
              <a:schemeClr val="accent2"/>
            </a:solidFill>
            <a:ln>
              <a:noFill/>
            </a:ln>
          </p:spPr>
          <p:txBody>
            <a:bodyPr spcFirstLastPara="1" wrap="square" lIns="121900" tIns="121900" rIns="121900" bIns="121900" anchor="ctr" anchorCtr="0">
              <a:noAutofit/>
            </a:bodyPr>
            <a:lstStyle/>
            <a:p>
              <a:endParaRPr sz="2400" dirty="0">
                <a:latin typeface="+mj-lt"/>
              </a:endParaRPr>
            </a:p>
          </p:txBody>
        </p:sp>
        <p:sp>
          <p:nvSpPr>
            <p:cNvPr id="30" name="Google Shape;326;p20">
              <a:extLst>
                <a:ext uri="{FF2B5EF4-FFF2-40B4-BE49-F238E27FC236}">
                  <a16:creationId xmlns:a16="http://schemas.microsoft.com/office/drawing/2014/main" id="{75AF7921-8456-8BC9-7053-78FDEF6B38DC}"/>
                </a:ext>
              </a:extLst>
            </p:cNvPr>
            <p:cNvSpPr txBox="1"/>
            <p:nvPr/>
          </p:nvSpPr>
          <p:spPr>
            <a:xfrm>
              <a:off x="2641098" y="4362238"/>
              <a:ext cx="1930801" cy="733500"/>
            </a:xfrm>
            <a:prstGeom prst="rect">
              <a:avLst/>
            </a:prstGeom>
            <a:noFill/>
            <a:ln>
              <a:noFill/>
            </a:ln>
          </p:spPr>
          <p:txBody>
            <a:bodyPr spcFirstLastPara="1" wrap="square" lIns="121900" tIns="121900" rIns="121900" bIns="121900" anchor="ctr" anchorCtr="0">
              <a:noAutofit/>
            </a:bodyPr>
            <a:lstStyle/>
            <a:p>
              <a:r>
                <a:rPr lang="en-GB" sz="1400" b="1" dirty="0">
                  <a:latin typeface="Arial" panose="020B0604020202020204" pitchFamily="34" charset="0"/>
                  <a:cs typeface="Arial" panose="020B0604020202020204" pitchFamily="34" charset="0"/>
                </a:rPr>
                <a:t>In-depth interviews with 15 maternity service users: </a:t>
              </a:r>
              <a:r>
                <a:rPr lang="en-GB" sz="1400" dirty="0">
                  <a:latin typeface="Arial" panose="020B0604020202020204" pitchFamily="34" charset="0"/>
                  <a:cs typeface="Arial" panose="020B0604020202020204" pitchFamily="34" charset="0"/>
                </a:rPr>
                <a:t>to explore their maternity care experiences to help in making sure that the 2025 survey questions are meaningful and relevant to current service provision.</a:t>
              </a:r>
            </a:p>
            <a:p>
              <a:endParaRPr lang="en-GB" sz="1400" dirty="0">
                <a:highlight>
                  <a:srgbClr val="FFFF00"/>
                </a:highlight>
                <a:latin typeface="Arial" panose="020B0604020202020204" pitchFamily="34" charset="0"/>
                <a:cs typeface="Arial" panose="020B0604020202020204" pitchFamily="34" charset="0"/>
              </a:endParaRPr>
            </a:p>
            <a:p>
              <a:r>
                <a:rPr lang="en-GB" sz="1400" b="1" dirty="0">
                  <a:latin typeface="Arial" panose="020B0604020202020204" pitchFamily="34" charset="0"/>
                  <a:ea typeface="Roboto"/>
                  <a:cs typeface="Arial" panose="020B0604020202020204" pitchFamily="34" charset="0"/>
                  <a:sym typeface="Roboto"/>
                </a:rPr>
                <a:t>Engagement Trust webinar, Advisory Group meeting &amp; </a:t>
              </a:r>
              <a:r>
                <a:rPr lang="en-GB" sz="1400" b="1" dirty="0">
                  <a:latin typeface="Arial" panose="020B0604020202020204" pitchFamily="34" charset="0"/>
                  <a:cs typeface="Arial" panose="020B0604020202020204" pitchFamily="34" charset="0"/>
                </a:rPr>
                <a:t>Consultation with contractors:</a:t>
              </a:r>
              <a:r>
                <a:rPr lang="en-GB" sz="1400" dirty="0">
                  <a:latin typeface="Arial" panose="020B0604020202020204" pitchFamily="34" charset="0"/>
                  <a:cs typeface="Arial" panose="020B0604020202020204" pitchFamily="34" charset="0"/>
                </a:rPr>
                <a:t> to discuss learnings from 2024 and new areas for exploration in the 2025 survey.</a:t>
              </a:r>
            </a:p>
            <a:p>
              <a:pPr algn="ctr"/>
              <a:endParaRPr sz="1400" dirty="0">
                <a:latin typeface="+mj-lt"/>
                <a:ea typeface="Roboto"/>
                <a:cs typeface="Roboto"/>
                <a:sym typeface="Roboto"/>
              </a:endParaRPr>
            </a:p>
          </p:txBody>
        </p:sp>
        <p:sp>
          <p:nvSpPr>
            <p:cNvPr id="31" name="Google Shape;327;p20">
              <a:extLst>
                <a:ext uri="{FF2B5EF4-FFF2-40B4-BE49-F238E27FC236}">
                  <a16:creationId xmlns:a16="http://schemas.microsoft.com/office/drawing/2014/main" id="{A5FF3AED-CABD-BEA7-A327-EAAF7286833E}"/>
                </a:ext>
              </a:extLst>
            </p:cNvPr>
            <p:cNvSpPr txBox="1"/>
            <p:nvPr/>
          </p:nvSpPr>
          <p:spPr>
            <a:xfrm>
              <a:off x="2803299" y="2748262"/>
              <a:ext cx="1606800" cy="535750"/>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latin typeface="+mj-lt"/>
                  <a:ea typeface="Fira Sans Extra Condensed Medium"/>
                  <a:cs typeface="Fira Sans Extra Condensed Medium"/>
                  <a:sym typeface="Fira Sans Extra Condensed Medium"/>
                </a:rPr>
                <a:t>October / November 2024</a:t>
              </a:r>
              <a:endParaRPr dirty="0">
                <a:solidFill>
                  <a:srgbClr val="FFFFFF"/>
                </a:solidFill>
                <a:latin typeface="+mj-lt"/>
                <a:ea typeface="Fira Sans Extra Condensed Medium"/>
                <a:cs typeface="Fira Sans Extra Condensed Medium"/>
                <a:sym typeface="Fira Sans Extra Condensed Medium"/>
              </a:endParaRPr>
            </a:p>
          </p:txBody>
        </p:sp>
      </p:grpSp>
      <p:sp>
        <p:nvSpPr>
          <p:cNvPr id="54" name="Google Shape;351;p20">
            <a:extLst>
              <a:ext uri="{FF2B5EF4-FFF2-40B4-BE49-F238E27FC236}">
                <a16:creationId xmlns:a16="http://schemas.microsoft.com/office/drawing/2014/main" id="{F8540528-B5E8-1D0C-E776-B8DB4CB1504A}"/>
              </a:ext>
            </a:extLst>
          </p:cNvPr>
          <p:cNvSpPr/>
          <p:nvPr/>
        </p:nvSpPr>
        <p:spPr>
          <a:xfrm>
            <a:off x="7210532" y="1521159"/>
            <a:ext cx="472484" cy="432124"/>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grpSp>
        <p:nvGrpSpPr>
          <p:cNvPr id="55" name="Google Shape;352;p20">
            <a:extLst>
              <a:ext uri="{FF2B5EF4-FFF2-40B4-BE49-F238E27FC236}">
                <a16:creationId xmlns:a16="http://schemas.microsoft.com/office/drawing/2014/main" id="{6B6BD13D-979C-1056-41FD-A3538229CF4D}"/>
              </a:ext>
            </a:extLst>
          </p:cNvPr>
          <p:cNvGrpSpPr/>
          <p:nvPr/>
        </p:nvGrpSpPr>
        <p:grpSpPr>
          <a:xfrm>
            <a:off x="9785102" y="1557318"/>
            <a:ext cx="489673" cy="359807"/>
            <a:chOff x="1306445" y="3397829"/>
            <a:chExt cx="367255" cy="269855"/>
          </a:xfrm>
        </p:grpSpPr>
        <p:sp>
          <p:nvSpPr>
            <p:cNvPr id="56" name="Google Shape;353;p20">
              <a:extLst>
                <a:ext uri="{FF2B5EF4-FFF2-40B4-BE49-F238E27FC236}">
                  <a16:creationId xmlns:a16="http://schemas.microsoft.com/office/drawing/2014/main" id="{08147945-5AF1-68EF-5F2F-98F109EE435A}"/>
                </a:ext>
              </a:extLst>
            </p:cNvPr>
            <p:cNvSpPr/>
            <p:nvPr/>
          </p:nvSpPr>
          <p:spPr>
            <a:xfrm>
              <a:off x="1588395" y="3513054"/>
              <a:ext cx="45517" cy="16297"/>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57" name="Google Shape;354;p20">
              <a:extLst>
                <a:ext uri="{FF2B5EF4-FFF2-40B4-BE49-F238E27FC236}">
                  <a16:creationId xmlns:a16="http://schemas.microsoft.com/office/drawing/2014/main" id="{5D5A8793-C5AC-10A0-A4B4-FB2C16CE0D82}"/>
                </a:ext>
              </a:extLst>
            </p:cNvPr>
            <p:cNvSpPr/>
            <p:nvPr/>
          </p:nvSpPr>
          <p:spPr>
            <a:xfrm>
              <a:off x="1306445" y="3397829"/>
              <a:ext cx="367255" cy="269091"/>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58" name="Google Shape;355;p20">
              <a:extLst>
                <a:ext uri="{FF2B5EF4-FFF2-40B4-BE49-F238E27FC236}">
                  <a16:creationId xmlns:a16="http://schemas.microsoft.com/office/drawing/2014/main" id="{930C11F4-AB21-DF0F-E5AD-C0B4B0413E12}"/>
                </a:ext>
              </a:extLst>
            </p:cNvPr>
            <p:cNvSpPr/>
            <p:nvPr/>
          </p:nvSpPr>
          <p:spPr>
            <a:xfrm>
              <a:off x="1639960" y="3622549"/>
              <a:ext cx="10631" cy="45135"/>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59" name="Google Shape;356;p20">
              <a:extLst>
                <a:ext uri="{FF2B5EF4-FFF2-40B4-BE49-F238E27FC236}">
                  <a16:creationId xmlns:a16="http://schemas.microsoft.com/office/drawing/2014/main" id="{8CEF15EE-14A4-A11E-B438-BBDC35D7EC88}"/>
                </a:ext>
              </a:extLst>
            </p:cNvPr>
            <p:cNvSpPr/>
            <p:nvPr/>
          </p:nvSpPr>
          <p:spPr>
            <a:xfrm>
              <a:off x="1444014" y="3446466"/>
              <a:ext cx="91734" cy="30589"/>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60" name="Google Shape;357;p20">
              <a:extLst>
                <a:ext uri="{FF2B5EF4-FFF2-40B4-BE49-F238E27FC236}">
                  <a16:creationId xmlns:a16="http://schemas.microsoft.com/office/drawing/2014/main" id="{634321F3-6CC0-F74E-5A42-B17F8C05FB96}"/>
                </a:ext>
              </a:extLst>
            </p:cNvPr>
            <p:cNvSpPr/>
            <p:nvPr/>
          </p:nvSpPr>
          <p:spPr>
            <a:xfrm>
              <a:off x="1420524" y="3633944"/>
              <a:ext cx="11013" cy="33740"/>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61" name="Google Shape;358;p20">
              <a:extLst>
                <a:ext uri="{FF2B5EF4-FFF2-40B4-BE49-F238E27FC236}">
                  <a16:creationId xmlns:a16="http://schemas.microsoft.com/office/drawing/2014/main" id="{4F0B6960-603D-1D85-22C8-7CA27F38F8B5}"/>
                </a:ext>
              </a:extLst>
            </p:cNvPr>
            <p:cNvSpPr/>
            <p:nvPr/>
          </p:nvSpPr>
          <p:spPr>
            <a:xfrm>
              <a:off x="1547494" y="3633944"/>
              <a:ext cx="11013" cy="33740"/>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grpSp>
      <p:sp>
        <p:nvSpPr>
          <p:cNvPr id="137" name="Content Placeholder 2">
            <a:extLst>
              <a:ext uri="{FF2B5EF4-FFF2-40B4-BE49-F238E27FC236}">
                <a16:creationId xmlns:a16="http://schemas.microsoft.com/office/drawing/2014/main" id="{4EA18944-B95B-63DC-AD45-CAD331B83760}"/>
              </a:ext>
            </a:extLst>
          </p:cNvPr>
          <p:cNvSpPr txBox="1">
            <a:spLocks/>
          </p:cNvSpPr>
          <p:nvPr/>
        </p:nvSpPr>
        <p:spPr>
          <a:xfrm>
            <a:off x="2157498" y="5963964"/>
            <a:ext cx="7498125" cy="694403"/>
          </a:xfrm>
          <a:prstGeom prst="rect">
            <a:avLst/>
          </a:prstGeom>
          <a:noFill/>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lgn="ctr">
              <a:buSzPct val="140000"/>
            </a:pPr>
            <a:endParaRPr lang="en-US" dirty="0">
              <a:solidFill>
                <a:srgbClr val="4D4D4D"/>
              </a:solidFill>
            </a:endParaRPr>
          </a:p>
          <a:p>
            <a:pPr marL="180975" algn="ctr">
              <a:buSzPct val="140000"/>
            </a:pPr>
            <a:r>
              <a:rPr lang="en-US" b="1" dirty="0">
                <a:solidFill>
                  <a:srgbClr val="4D4D4D"/>
                </a:solidFill>
              </a:rPr>
              <a:t>Full details will be available in the </a:t>
            </a:r>
            <a:r>
              <a:rPr lang="en-US" b="1" dirty="0">
                <a:solidFill>
                  <a:srgbClr val="1E445C"/>
                </a:solidFill>
                <a:hlinkClick r:id="rId2">
                  <a:extLst>
                    <a:ext uri="{A12FA001-AC4F-418D-AE19-62706E023703}">
                      <ahyp:hlinkClr xmlns:ahyp="http://schemas.microsoft.com/office/drawing/2018/hyperlinkcolor" val="tx"/>
                    </a:ext>
                  </a:extLst>
                </a:hlinkClick>
              </a:rPr>
              <a:t>Survey Development Report</a:t>
            </a:r>
            <a:endParaRPr lang="en-US" b="1" dirty="0">
              <a:solidFill>
                <a:srgbClr val="1E445C"/>
              </a:solidFill>
            </a:endParaRPr>
          </a:p>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7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2805C-9F97-D679-29AD-F55D03220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9E79E-8F9D-2A28-3492-55E0DE3207E8}"/>
              </a:ext>
            </a:extLst>
          </p:cNvPr>
          <p:cNvSpPr>
            <a:spLocks noGrp="1"/>
          </p:cNvSpPr>
          <p:nvPr>
            <p:ph type="title"/>
          </p:nvPr>
        </p:nvSpPr>
        <p:spPr/>
        <p:txBody>
          <a:bodyPr/>
          <a:lstStyle/>
          <a:p>
            <a:r>
              <a:rPr lang="en-US" dirty="0"/>
              <a:t>Contents</a:t>
            </a:r>
            <a:endParaRPr lang="en-GB" dirty="0"/>
          </a:p>
        </p:txBody>
      </p:sp>
      <p:sp>
        <p:nvSpPr>
          <p:cNvPr id="3" name="Content Placeholder 2">
            <a:extLst>
              <a:ext uri="{FF2B5EF4-FFF2-40B4-BE49-F238E27FC236}">
                <a16:creationId xmlns:a16="http://schemas.microsoft.com/office/drawing/2014/main" id="{9F8B84E1-B112-28A0-84ED-2F1887214004}"/>
              </a:ext>
            </a:extLst>
          </p:cNvPr>
          <p:cNvSpPr>
            <a:spLocks noGrp="1"/>
          </p:cNvSpPr>
          <p:nvPr>
            <p:ph idx="1"/>
          </p:nvPr>
        </p:nvSpPr>
        <p:spPr/>
        <p:txBody>
          <a:bodyPr/>
          <a:lstStyle/>
          <a:p>
            <a:pPr lvl="0"/>
            <a:r>
              <a:rPr lang="en-US" dirty="0">
                <a:hlinkClick r:id="rId2" action="ppaction://hlinksldjump"/>
              </a:rPr>
              <a:t>Overview of 2025 survey</a:t>
            </a:r>
            <a:r>
              <a:rPr lang="en-US" dirty="0"/>
              <a:t> [15 mins]</a:t>
            </a:r>
          </a:p>
          <a:p>
            <a:pPr lvl="0"/>
            <a:r>
              <a:rPr lang="en-US" dirty="0">
                <a:hlinkClick r:id="rId3" action="ppaction://hlinksldjump"/>
              </a:rPr>
              <a:t>Sampling and contact approach</a:t>
            </a:r>
            <a:r>
              <a:rPr lang="en-US" dirty="0"/>
              <a:t> [10 mins]</a:t>
            </a:r>
          </a:p>
          <a:p>
            <a:pPr lvl="0"/>
            <a:r>
              <a:rPr lang="en-US" dirty="0">
                <a:hlinkClick r:id="rId4" action="ppaction://hlinksldjump"/>
              </a:rPr>
              <a:t>Potential sampling errors </a:t>
            </a:r>
            <a:r>
              <a:rPr lang="en-US" dirty="0"/>
              <a:t>[5 mins]</a:t>
            </a:r>
          </a:p>
          <a:p>
            <a:pPr lvl="0"/>
            <a:r>
              <a:rPr lang="en-US" dirty="0">
                <a:hlinkClick r:id="rId5" action="ppaction://hlinksldjump"/>
              </a:rPr>
              <a:t>Service user-facing materials</a:t>
            </a:r>
            <a:r>
              <a:rPr lang="en-US" dirty="0"/>
              <a:t> [10 mins]</a:t>
            </a:r>
          </a:p>
          <a:p>
            <a:pPr lvl="0"/>
            <a:r>
              <a:rPr lang="en-US" dirty="0">
                <a:hlinkClick r:id="rId6" action="ppaction://hlinksldjump"/>
              </a:rPr>
              <a:t>Questionnaire development: survey questions</a:t>
            </a:r>
            <a:r>
              <a:rPr lang="en-US" dirty="0"/>
              <a:t> [10 mins]</a:t>
            </a:r>
          </a:p>
          <a:p>
            <a:pPr lvl="0"/>
            <a:r>
              <a:rPr lang="en-US" dirty="0">
                <a:hlinkClick r:id="rId7" action="ppaction://hlinksldjump"/>
              </a:rPr>
              <a:t>Data Protection and Section 251 Requirements</a:t>
            </a:r>
            <a:r>
              <a:rPr lang="en-US" dirty="0"/>
              <a:t> [5 mins]</a:t>
            </a:r>
          </a:p>
          <a:p>
            <a:pPr lvl="0"/>
            <a:r>
              <a:rPr lang="en-US" dirty="0">
                <a:hlinkClick r:id="rId8" action="ppaction://hlinksldjump"/>
              </a:rPr>
              <a:t>Demographic Batch Service (DBS) checks</a:t>
            </a:r>
            <a:r>
              <a:rPr lang="en-US" dirty="0"/>
              <a:t> [5 mins]</a:t>
            </a:r>
          </a:p>
          <a:p>
            <a:pPr lvl="0"/>
            <a:r>
              <a:rPr lang="en-US" dirty="0">
                <a:hlinkClick r:id="rId9" action="ppaction://hlinksldjump"/>
              </a:rPr>
              <a:t>Instruction manuals</a:t>
            </a:r>
            <a:r>
              <a:rPr lang="en-US" dirty="0"/>
              <a:t> [10 mins]</a:t>
            </a:r>
          </a:p>
          <a:p>
            <a:pPr lvl="0"/>
            <a:r>
              <a:rPr lang="en-US" dirty="0">
                <a:hlinkClick r:id="rId10" action="ppaction://hlinksldjump"/>
              </a:rPr>
              <a:t>Entering fieldwork</a:t>
            </a:r>
            <a:r>
              <a:rPr lang="en-US" dirty="0"/>
              <a:t> [5 mins]</a:t>
            </a:r>
          </a:p>
          <a:p>
            <a:pPr lvl="0"/>
            <a:r>
              <a:rPr lang="en-US" dirty="0">
                <a:hlinkClick r:id="rId11" action="ppaction://hlinksldjump"/>
              </a:rPr>
              <a:t>Key dates</a:t>
            </a:r>
            <a:r>
              <a:rPr lang="en-US" dirty="0"/>
              <a:t> [5 mins]</a:t>
            </a:r>
          </a:p>
          <a:p>
            <a:pPr lvl="0"/>
            <a:r>
              <a:rPr lang="en-US" dirty="0">
                <a:hlinkClick r:id="rId12" action="ppaction://hlinksldjump"/>
              </a:rPr>
              <a:t>Questions</a:t>
            </a:r>
            <a:r>
              <a:rPr lang="en-US" dirty="0"/>
              <a:t> [10 mins]</a:t>
            </a:r>
          </a:p>
        </p:txBody>
      </p:sp>
    </p:spTree>
    <p:extLst>
      <p:ext uri="{BB962C8B-B14F-4D97-AF65-F5344CB8AC3E}">
        <p14:creationId xmlns:p14="http://schemas.microsoft.com/office/powerpoint/2010/main" val="278301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7017F-1F2C-AD11-82D5-9A69ABE85D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9B600F-621E-817A-7E26-29709910A4A3}"/>
              </a:ext>
            </a:extLst>
          </p:cNvPr>
          <p:cNvSpPr>
            <a:spLocks noGrp="1"/>
          </p:cNvSpPr>
          <p:nvPr>
            <p:ph type="title"/>
          </p:nvPr>
        </p:nvSpPr>
        <p:spPr/>
        <p:txBody>
          <a:bodyPr/>
          <a:lstStyle/>
          <a:p>
            <a:r>
              <a:rPr lang="en-US" dirty="0"/>
              <a:t>Updated instructional text / definitions for 2025</a:t>
            </a:r>
            <a:endParaRPr lang="en-GB" dirty="0"/>
          </a:p>
        </p:txBody>
      </p:sp>
      <p:graphicFrame>
        <p:nvGraphicFramePr>
          <p:cNvPr id="4" name="Table 3">
            <a:extLst>
              <a:ext uri="{FF2B5EF4-FFF2-40B4-BE49-F238E27FC236}">
                <a16:creationId xmlns:a16="http://schemas.microsoft.com/office/drawing/2014/main" id="{08A4B7B2-53FF-7404-84AC-6BB266CB2760}"/>
              </a:ext>
            </a:extLst>
          </p:cNvPr>
          <p:cNvGraphicFramePr>
            <a:graphicFrameLocks noGrp="1"/>
          </p:cNvGraphicFramePr>
          <p:nvPr>
            <p:extLst>
              <p:ext uri="{D42A27DB-BD31-4B8C-83A1-F6EECF244321}">
                <p14:modId xmlns:p14="http://schemas.microsoft.com/office/powerpoint/2010/main" val="2409509864"/>
              </p:ext>
            </p:extLst>
          </p:nvPr>
        </p:nvGraphicFramePr>
        <p:xfrm>
          <a:off x="517523" y="1291321"/>
          <a:ext cx="11155362" cy="5052966"/>
        </p:xfrm>
        <a:graphic>
          <a:graphicData uri="http://schemas.openxmlformats.org/drawingml/2006/table">
            <a:tbl>
              <a:tblPr firstRow="1" bandRow="1">
                <a:tableStyleId>{5C22544A-7EE6-4342-B048-85BDC9FD1C3A}</a:tableStyleId>
              </a:tblPr>
              <a:tblGrid>
                <a:gridCol w="4667794">
                  <a:extLst>
                    <a:ext uri="{9D8B030D-6E8A-4147-A177-3AD203B41FA5}">
                      <a16:colId xmlns:a16="http://schemas.microsoft.com/office/drawing/2014/main" val="845321380"/>
                    </a:ext>
                  </a:extLst>
                </a:gridCol>
                <a:gridCol w="6487568">
                  <a:extLst>
                    <a:ext uri="{9D8B030D-6E8A-4147-A177-3AD203B41FA5}">
                      <a16:colId xmlns:a16="http://schemas.microsoft.com/office/drawing/2014/main" val="3988801928"/>
                    </a:ext>
                  </a:extLst>
                </a:gridCol>
              </a:tblGrid>
              <a:tr h="480966">
                <a:tc>
                  <a:txBody>
                    <a:bodyPr/>
                    <a:lstStyle/>
                    <a:p>
                      <a:pPr marL="0" algn="l"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Updated Text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E445C"/>
                    </a:solidFill>
                  </a:tcPr>
                </a:tc>
                <a:tc>
                  <a:txBody>
                    <a:bodyPr/>
                    <a:lstStyle/>
                    <a:p>
                      <a:pPr marL="0" algn="l"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Rationale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E445C"/>
                    </a:solidFill>
                  </a:tcPr>
                </a:tc>
                <a:extLst>
                  <a:ext uri="{0D108BD9-81ED-4DB2-BD59-A6C34878D82A}">
                    <a16:rowId xmlns:a16="http://schemas.microsoft.com/office/drawing/2014/main" val="3802817060"/>
                  </a:ext>
                </a:extLst>
              </a:tr>
              <a:tr h="4225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Section F (TRIAGE: ASSESSMENT AND EVALUATION) </a:t>
                      </a:r>
                      <a:r>
                        <a:rPr lang="en-US" sz="1400" b="0" dirty="0">
                          <a:latin typeface="Arial" panose="020B0604020202020204" pitchFamily="34" charset="0"/>
                          <a:cs typeface="Arial" panose="020B0604020202020204" pitchFamily="34" charset="0"/>
                        </a:rPr>
                        <a:t>Maternity Triage occurs when midwives or doctors assess and prioritise the urgency of concerns arising during pregnancy or postnatal care. When a concern is being ‘triaged,’ a decision is made on the next steps for how the concern should be handled. Concerns could include pain, bleeding or concerns about baby’s movements.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You may have been referred to ‘Triage’ by your GP, community midwife, or have contacted / attended the Maternity Triage Unit directly.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Section H (YOU AND YOUR HOUSEHOLD) </a:t>
                      </a:r>
                      <a:r>
                        <a:rPr lang="en-US" sz="1400" b="0" dirty="0">
                          <a:latin typeface="Arial" panose="020B0604020202020204" pitchFamily="34" charset="0"/>
                          <a:cs typeface="Arial" panose="020B0604020202020204" pitchFamily="34" charset="0"/>
                        </a:rPr>
                        <a:t>Your baby may have spent time in a neonatal unit (NICU, SCBU or LNU) where they had care from a specialist team of healthcare professionals.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Or your baby may have had additional care with you in the postnatal ward or at home.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Additional care could be giving antibiotics, light therapy for jaundice and further observation.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400" kern="1200" dirty="0">
                          <a:solidFill>
                            <a:schemeClr val="dk1"/>
                          </a:solidFill>
                          <a:effectLst/>
                          <a:latin typeface="+mn-lt"/>
                          <a:ea typeface="+mn-ea"/>
                          <a:cs typeface="+mn-cs"/>
                        </a:rPr>
                        <a:t>The triage section (B19, B20 and B21) has been moved to a new </a:t>
                      </a:r>
                      <a:r>
                        <a:rPr lang="en-GB" sz="1400" b="1" kern="1200" dirty="0">
                          <a:solidFill>
                            <a:schemeClr val="dk1"/>
                          </a:solidFill>
                          <a:effectLst/>
                          <a:latin typeface="+mn-lt"/>
                          <a:ea typeface="+mn-ea"/>
                          <a:cs typeface="+mn-cs"/>
                        </a:rPr>
                        <a:t>‘Triage: Assessment and Evaluation’ </a:t>
                      </a:r>
                      <a:r>
                        <a:rPr lang="en-GB" sz="1400" u="none" kern="1200" dirty="0">
                          <a:solidFill>
                            <a:schemeClr val="dk1"/>
                          </a:solidFill>
                          <a:effectLst/>
                          <a:latin typeface="+mn-lt"/>
                          <a:ea typeface="+mn-ea"/>
                          <a:cs typeface="+mn-cs"/>
                        </a:rPr>
                        <a:t>section and the questions replaced. The definition of triage has been updated to include concerns arising during postnatal care to reflect stakeholder feedback on availability of triage services after birth and to align it with the Royal College of Obstetricians and Gynaecologists’ guidance on maternity triage. Wording has been added to reflect prioritisation of the urgency of concerns, and updating the concerns described to include pain. Reference to blood pressure and pre-term labour have been removed. Reference to ‘Assessment Unit’ has also been removed from the definition to differentiate between maternity triage pathways and assessment unit pathways.</a:t>
                      </a:r>
                    </a:p>
                    <a:p>
                      <a:pPr lvl="0"/>
                      <a:endParaRPr lang="en-GB" sz="1400" kern="1200" dirty="0">
                        <a:solidFill>
                          <a:schemeClr val="dk1"/>
                        </a:solidFill>
                        <a:effectLst/>
                        <a:latin typeface="+mn-lt"/>
                        <a:ea typeface="+mn-ea"/>
                        <a:cs typeface="+mn-cs"/>
                      </a:endParaRPr>
                    </a:p>
                    <a:p>
                      <a:pPr lvl="0"/>
                      <a:r>
                        <a:rPr lang="en-GB" sz="1400" kern="1200" dirty="0">
                          <a:solidFill>
                            <a:schemeClr val="dk1"/>
                          </a:solidFill>
                          <a:effectLst/>
                          <a:latin typeface="+mn-lt"/>
                          <a:ea typeface="+mn-ea"/>
                          <a:cs typeface="+mn-cs"/>
                        </a:rPr>
                        <a:t>The neonatal description text under the </a:t>
                      </a:r>
                      <a:r>
                        <a:rPr lang="en-GB" sz="1400" b="1" kern="1200" dirty="0">
                          <a:solidFill>
                            <a:schemeClr val="dk1"/>
                          </a:solidFill>
                          <a:effectLst/>
                          <a:latin typeface="+mn-lt"/>
                          <a:ea typeface="+mn-ea"/>
                          <a:cs typeface="+mn-cs"/>
                        </a:rPr>
                        <a:t>‘You and Your Household’ </a:t>
                      </a:r>
                      <a:r>
                        <a:rPr lang="en-GB" sz="1400" kern="1200" dirty="0">
                          <a:solidFill>
                            <a:schemeClr val="dk1"/>
                          </a:solidFill>
                          <a:effectLst/>
                          <a:latin typeface="+mn-lt"/>
                          <a:ea typeface="+mn-ea"/>
                          <a:cs typeface="+mn-cs"/>
                        </a:rPr>
                        <a:t>section has been updated </a:t>
                      </a:r>
                      <a:r>
                        <a:rPr lang="en-GB" sz="1400" u="none" kern="1200" dirty="0">
                          <a:solidFill>
                            <a:schemeClr val="dk1"/>
                          </a:solidFill>
                          <a:effectLst/>
                          <a:latin typeface="+mn-lt"/>
                          <a:ea typeface="+mn-ea"/>
                          <a:cs typeface="+mn-cs"/>
                        </a:rPr>
                        <a:t>to reference ‘further observation’ as opposed to ‘feeding support’, as feeding support should be offered to all maternity service users after birth.     </a:t>
                      </a:r>
                    </a:p>
                    <a:p>
                      <a:pPr lvl="0"/>
                      <a:endParaRPr lang="en-GB" sz="14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295596"/>
                  </a:ext>
                </a:extLst>
              </a:tr>
            </a:tbl>
          </a:graphicData>
        </a:graphic>
      </p:graphicFrame>
    </p:spTree>
    <p:extLst>
      <p:ext uri="{BB962C8B-B14F-4D97-AF65-F5344CB8AC3E}">
        <p14:creationId xmlns:p14="http://schemas.microsoft.com/office/powerpoint/2010/main" val="355940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A9F54-4D4F-BBD2-E3B1-70AE11AC7B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C55BB8-EEF6-89B0-A911-8CBFC92C7567}"/>
              </a:ext>
            </a:extLst>
          </p:cNvPr>
          <p:cNvSpPr>
            <a:spLocks noGrp="1"/>
          </p:cNvSpPr>
          <p:nvPr>
            <p:ph type="title"/>
          </p:nvPr>
        </p:nvSpPr>
        <p:spPr/>
        <p:txBody>
          <a:bodyPr/>
          <a:lstStyle/>
          <a:p>
            <a:r>
              <a:rPr lang="en-US" dirty="0"/>
              <a:t>Questions updated for 2025</a:t>
            </a:r>
            <a:endParaRPr lang="en-GB" dirty="0"/>
          </a:p>
        </p:txBody>
      </p:sp>
      <p:graphicFrame>
        <p:nvGraphicFramePr>
          <p:cNvPr id="4" name="Table 3">
            <a:extLst>
              <a:ext uri="{FF2B5EF4-FFF2-40B4-BE49-F238E27FC236}">
                <a16:creationId xmlns:a16="http://schemas.microsoft.com/office/drawing/2014/main" id="{3C45F780-B397-04FC-040A-A1BEC3F04CBB}"/>
              </a:ext>
            </a:extLst>
          </p:cNvPr>
          <p:cNvGraphicFramePr>
            <a:graphicFrameLocks noGrp="1"/>
          </p:cNvGraphicFramePr>
          <p:nvPr>
            <p:extLst>
              <p:ext uri="{D42A27DB-BD31-4B8C-83A1-F6EECF244321}">
                <p14:modId xmlns:p14="http://schemas.microsoft.com/office/powerpoint/2010/main" val="2128123270"/>
              </p:ext>
            </p:extLst>
          </p:nvPr>
        </p:nvGraphicFramePr>
        <p:xfrm>
          <a:off x="517523" y="1291321"/>
          <a:ext cx="11156400" cy="4950960"/>
        </p:xfrm>
        <a:graphic>
          <a:graphicData uri="http://schemas.openxmlformats.org/drawingml/2006/table">
            <a:tbl>
              <a:tblPr firstRow="1" bandRow="1">
                <a:tableStyleId>{5C22544A-7EE6-4342-B048-85BDC9FD1C3A}</a:tableStyleId>
              </a:tblPr>
              <a:tblGrid>
                <a:gridCol w="4397377">
                  <a:extLst>
                    <a:ext uri="{9D8B030D-6E8A-4147-A177-3AD203B41FA5}">
                      <a16:colId xmlns:a16="http://schemas.microsoft.com/office/drawing/2014/main" val="845321380"/>
                    </a:ext>
                  </a:extLst>
                </a:gridCol>
                <a:gridCol w="6759023">
                  <a:extLst>
                    <a:ext uri="{9D8B030D-6E8A-4147-A177-3AD203B41FA5}">
                      <a16:colId xmlns:a16="http://schemas.microsoft.com/office/drawing/2014/main" val="3988801928"/>
                    </a:ext>
                  </a:extLst>
                </a:gridCol>
              </a:tblGrid>
              <a:tr h="540000">
                <a:tc>
                  <a:txBody>
                    <a:bodyPr/>
                    <a:lstStyle/>
                    <a:p>
                      <a:pPr marL="0" algn="l" defTabSz="914400" rtl="0" eaLnBrk="1" latinLnBrk="0" hangingPunct="1"/>
                      <a:r>
                        <a:rPr lang="en-GB" sz="1800" b="1" kern="1200" dirty="0">
                          <a:solidFill>
                            <a:schemeClr val="lt1"/>
                          </a:solidFill>
                          <a:latin typeface="Arial" panose="020B0604020202020204" pitchFamily="34" charset="0"/>
                          <a:ea typeface="+mn-ea"/>
                          <a:cs typeface="Arial" panose="020B0604020202020204" pitchFamily="34" charset="0"/>
                        </a:rPr>
                        <a:t>Questions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E445C"/>
                    </a:solidFill>
                  </a:tcPr>
                </a:tc>
                <a:tc>
                  <a:txBody>
                    <a:bodyPr/>
                    <a:lstStyle/>
                    <a:p>
                      <a:pPr marL="0" algn="l" defTabSz="914400" rtl="0" eaLnBrk="1" latinLnBrk="0" hangingPunct="1"/>
                      <a:r>
                        <a:rPr lang="en-GB" sz="1800" b="1" kern="1200" dirty="0">
                          <a:solidFill>
                            <a:schemeClr val="lt1"/>
                          </a:solidFill>
                          <a:latin typeface="Arial" panose="020B0604020202020204" pitchFamily="34" charset="0"/>
                          <a:ea typeface="+mn-ea"/>
                          <a:cs typeface="Arial" panose="020B0604020202020204" pitchFamily="34" charset="0"/>
                        </a:rPr>
                        <a:t>Rationale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E445C"/>
                    </a:solidFill>
                  </a:tcPr>
                </a:tc>
                <a:extLst>
                  <a:ext uri="{0D108BD9-81ED-4DB2-BD59-A6C34878D82A}">
                    <a16:rowId xmlns:a16="http://schemas.microsoft.com/office/drawing/2014/main" val="380281706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mn-lt"/>
                          <a:cs typeface="Arial" panose="020B0604020202020204" pitchFamily="34" charset="0"/>
                        </a:rPr>
                        <a:t>B1: </a:t>
                      </a:r>
                      <a:r>
                        <a:rPr lang="en-GB" sz="1400" b="0" dirty="0">
                          <a:latin typeface="+mn-lt"/>
                          <a:cs typeface="Arial" panose="020B0604020202020204" pitchFamily="34" charset="0"/>
                        </a:rPr>
                        <a:t>Were you </a:t>
                      </a:r>
                      <a:r>
                        <a:rPr lang="en-GB" sz="1400" b="0" u="sng" dirty="0">
                          <a:latin typeface="+mn-lt"/>
                          <a:cs typeface="Arial" panose="020B0604020202020204" pitchFamily="34" charset="0"/>
                        </a:rPr>
                        <a:t>offered</a:t>
                      </a:r>
                      <a:r>
                        <a:rPr lang="en-GB" sz="1400" b="0" dirty="0">
                          <a:latin typeface="+mn-lt"/>
                          <a:cs typeface="Arial" panose="020B0604020202020204" pitchFamily="34" charset="0"/>
                        </a:rPr>
                        <a:t> a choice about where to have your baby?</a:t>
                      </a:r>
                    </a:p>
                    <a:p>
                      <a:endParaRPr lang="en-GB"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B1: </a:t>
                      </a:r>
                      <a:r>
                        <a:rPr lang="en-GB" sz="1400" b="0" kern="1200" dirty="0">
                          <a:solidFill>
                            <a:schemeClr val="dk1"/>
                          </a:solidFill>
                          <a:effectLst/>
                          <a:latin typeface="+mn-lt"/>
                          <a:ea typeface="+mn-ea"/>
                          <a:cs typeface="+mn-cs"/>
                        </a:rPr>
                        <a:t>The response options have been updated to include a definition of ‘birth centres’: ‘</a:t>
                      </a:r>
                      <a:r>
                        <a:rPr lang="en-US" sz="1400" b="0" kern="1200" dirty="0">
                          <a:solidFill>
                            <a:schemeClr val="dk1"/>
                          </a:solidFill>
                          <a:effectLst/>
                          <a:latin typeface="+mn-lt"/>
                          <a:ea typeface="+mn-ea"/>
                          <a:cs typeface="+mn-cs"/>
                        </a:rPr>
                        <a:t>e.g. midwife-led units for low-risk pregnancies in a homely environment. Can be in the same building or separate from a hospital labour ward’.</a:t>
                      </a:r>
                      <a:endParaRPr lang="en-GB" sz="1400" dirty="0">
                        <a:latin typeface="+mn-lt"/>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93370627"/>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mn-lt"/>
                          <a:cs typeface="Arial" panose="020B0604020202020204" pitchFamily="34" charset="0"/>
                        </a:rPr>
                        <a:t>B12: </a:t>
                      </a:r>
                      <a:r>
                        <a:rPr lang="en-US" sz="1400" b="0" u="sng" dirty="0">
                          <a:latin typeface="+mn-lt"/>
                          <a:cs typeface="Arial" panose="020B0604020202020204" pitchFamily="34" charset="0"/>
                        </a:rPr>
                        <a:t>During your pregnancy</a:t>
                      </a:r>
                      <a:r>
                        <a:rPr lang="en-US" sz="1400" b="0" dirty="0">
                          <a:latin typeface="+mn-lt"/>
                          <a:cs typeface="Arial" panose="020B0604020202020204" pitchFamily="34" charset="0"/>
                        </a:rPr>
                        <a:t>, did </a:t>
                      </a:r>
                      <a:r>
                        <a:rPr lang="en-US" sz="1400" b="0" u="sng" dirty="0">
                          <a:latin typeface="+mn-lt"/>
                          <a:cs typeface="Arial" panose="020B0604020202020204" pitchFamily="34" charset="0"/>
                        </a:rPr>
                        <a:t>midwives</a:t>
                      </a:r>
                      <a:r>
                        <a:rPr lang="en-US" sz="1400" b="0" dirty="0">
                          <a:latin typeface="+mn-lt"/>
                          <a:cs typeface="Arial" panose="020B0604020202020204" pitchFamily="34" charset="0"/>
                        </a:rPr>
                        <a:t> provide relevant information about feeding your baby? </a:t>
                      </a:r>
                      <a:endParaRPr lang="en-GB"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B12</a:t>
                      </a:r>
                      <a:r>
                        <a:rPr lang="en-GB" sz="1400" kern="1200" dirty="0">
                          <a:solidFill>
                            <a:schemeClr val="dk1"/>
                          </a:solidFill>
                          <a:effectLst/>
                          <a:latin typeface="+mn-lt"/>
                          <a:ea typeface="+mn-ea"/>
                          <a:cs typeface="+mn-cs"/>
                        </a:rPr>
                        <a:t> has been updated only to improve punctuation.</a:t>
                      </a:r>
                    </a:p>
                    <a:p>
                      <a:endParaRPr lang="en-GB" sz="1400" dirty="0">
                        <a:latin typeface="+mn-lt"/>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25997404"/>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mn-lt"/>
                          <a:cs typeface="Arial" panose="020B0604020202020204" pitchFamily="34" charset="0"/>
                        </a:rPr>
                        <a:t>F1: </a:t>
                      </a:r>
                      <a:r>
                        <a:rPr lang="en-US" sz="1400" b="0" dirty="0">
                          <a:latin typeface="+mn-lt"/>
                          <a:cs typeface="Arial" panose="020B0604020202020204" pitchFamily="34" charset="0"/>
                        </a:rPr>
                        <a:t>At any point during your pregnancy or postnatal care, did you go through triage to have your symptoms assessed?</a:t>
                      </a:r>
                      <a:endParaRPr lang="en-GB"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F1</a:t>
                      </a:r>
                      <a:r>
                        <a:rPr lang="en-GB" sz="1400" kern="1200" dirty="0">
                          <a:solidFill>
                            <a:schemeClr val="dk1"/>
                          </a:solidFill>
                          <a:effectLst/>
                          <a:latin typeface="+mn-lt"/>
                          <a:ea typeface="+mn-ea"/>
                          <a:cs typeface="+mn-cs"/>
                        </a:rPr>
                        <a:t> (previously B19) asks about whether service users went through triage and has an updated question stem to reflect the new definition. </a:t>
                      </a:r>
                    </a:p>
                    <a:p>
                      <a:endParaRPr lang="en-GB" sz="1400" dirty="0">
                        <a:latin typeface="+mn-lt"/>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692026706"/>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mn-lt"/>
                          <a:cs typeface="Arial" panose="020B0604020202020204" pitchFamily="34" charset="0"/>
                        </a:rPr>
                        <a:t>G15: </a:t>
                      </a:r>
                      <a:r>
                        <a:rPr lang="en-US" sz="1400" b="0" dirty="0">
                          <a:latin typeface="+mn-lt"/>
                          <a:cs typeface="Arial" panose="020B0604020202020204" pitchFamily="34" charset="0"/>
                        </a:rPr>
                        <a:t>If, </a:t>
                      </a:r>
                      <a:r>
                        <a:rPr lang="en-US" sz="1400" b="0" u="sng" dirty="0">
                          <a:latin typeface="+mn-lt"/>
                          <a:cs typeface="Arial" panose="020B0604020202020204" pitchFamily="34" charset="0"/>
                        </a:rPr>
                        <a:t>during evenings, nights or weekends</a:t>
                      </a:r>
                      <a:r>
                        <a:rPr lang="en-US" sz="1400" b="0" dirty="0">
                          <a:latin typeface="+mn-lt"/>
                          <a:cs typeface="Arial" panose="020B0604020202020204" pitchFamily="34" charset="0"/>
                        </a:rPr>
                        <a:t>, you needed support or advice about feeding your baby, were you able to get this?</a:t>
                      </a:r>
                      <a:endParaRPr lang="en-GB"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G15</a:t>
                      </a:r>
                      <a:r>
                        <a:rPr lang="en-GB" sz="1400" kern="1200" dirty="0">
                          <a:solidFill>
                            <a:schemeClr val="dk1"/>
                          </a:solidFill>
                          <a:effectLst/>
                          <a:latin typeface="+mn-lt"/>
                          <a:ea typeface="+mn-ea"/>
                          <a:cs typeface="+mn-cs"/>
                        </a:rPr>
                        <a:t> has been updated only to improve punctuation.</a:t>
                      </a:r>
                    </a:p>
                    <a:p>
                      <a:endParaRPr lang="en-GB" sz="1400" dirty="0">
                        <a:latin typeface="+mn-lt"/>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71912035"/>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mn-lt"/>
                          <a:cs typeface="Arial" panose="020B0604020202020204" pitchFamily="34" charset="0"/>
                        </a:rPr>
                        <a:t>H1: </a:t>
                      </a:r>
                      <a:r>
                        <a:rPr lang="en-US" sz="1400" b="0" dirty="0">
                          <a:latin typeface="+mn-lt"/>
                          <a:cs typeface="Arial" panose="020B0604020202020204" pitchFamily="34" charset="0"/>
                        </a:rPr>
                        <a:t>Did your baby or babies have any neonatal care? </a:t>
                      </a:r>
                    </a:p>
                    <a:p>
                      <a:endParaRPr lang="en-US" sz="1400" b="1"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H1</a:t>
                      </a:r>
                      <a:r>
                        <a:rPr lang="en-GB" sz="1400" kern="1200" dirty="0">
                          <a:solidFill>
                            <a:schemeClr val="dk1"/>
                          </a:solidFill>
                          <a:effectLst/>
                          <a:latin typeface="+mn-lt"/>
                          <a:ea typeface="+mn-ea"/>
                          <a:cs typeface="+mn-cs"/>
                        </a:rPr>
                        <a:t> (previously G1) now asks about whether a service user’s ‘baby or babies’ received neonatal care, as opposed to their ‘baby’. This is to better reflect multiple births.</a:t>
                      </a:r>
                      <a:endParaRPr lang="en-GB" sz="1400" dirty="0">
                        <a:latin typeface="+mn-lt"/>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4172313"/>
                  </a:ext>
                </a:extLst>
              </a:tr>
              <a:tr h="540000">
                <a:tc>
                  <a:txBody>
                    <a:bodyPr/>
                    <a:lstStyle/>
                    <a:p>
                      <a:r>
                        <a:rPr lang="en-GB" sz="1400" b="1" dirty="0">
                          <a:latin typeface="+mn-lt"/>
                          <a:cs typeface="Arial" panose="020B0604020202020204" pitchFamily="34" charset="0"/>
                        </a:rPr>
                        <a:t>H14: </a:t>
                      </a:r>
                      <a:r>
                        <a:rPr lang="en-US" sz="1400" b="0" dirty="0">
                          <a:latin typeface="+mn-lt"/>
                          <a:cs typeface="Arial" panose="020B0604020202020204" pitchFamily="34" charset="0"/>
                        </a:rPr>
                        <a:t>What is your ethnic group?</a:t>
                      </a:r>
                      <a:endParaRPr lang="en-GB"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H14</a:t>
                      </a:r>
                      <a:r>
                        <a:rPr lang="en-GB" sz="1400" kern="1200" dirty="0">
                          <a:solidFill>
                            <a:schemeClr val="dk1"/>
                          </a:solidFill>
                          <a:effectLst/>
                          <a:latin typeface="+mn-lt"/>
                          <a:ea typeface="+mn-ea"/>
                          <a:cs typeface="+mn-cs"/>
                        </a:rPr>
                        <a:t> (previously G14) response option d (</a:t>
                      </a:r>
                      <a:r>
                        <a:rPr lang="en-US" sz="1400" kern="1200" dirty="0">
                          <a:solidFill>
                            <a:schemeClr val="dk1"/>
                          </a:solidFill>
                          <a:effectLst/>
                          <a:latin typeface="+mn-lt"/>
                          <a:ea typeface="+mn-ea"/>
                          <a:cs typeface="+mn-cs"/>
                        </a:rPr>
                        <a:t>d. BLACK / AFRICAN / CARIBBEAN / BLACK BRITISH: African, Caribbean, Any other Black / African / Caribbean background, please write in) has been updated to match other surveys on the National Patient Survey Programme (NPSP).</a:t>
                      </a:r>
                      <a:endParaRPr lang="en-GB" sz="1400" dirty="0">
                        <a:latin typeface="+mn-lt"/>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295596"/>
                  </a:ext>
                </a:extLst>
              </a:tr>
            </a:tbl>
          </a:graphicData>
        </a:graphic>
      </p:graphicFrame>
    </p:spTree>
    <p:extLst>
      <p:ext uri="{BB962C8B-B14F-4D97-AF65-F5344CB8AC3E}">
        <p14:creationId xmlns:p14="http://schemas.microsoft.com/office/powerpoint/2010/main" val="3120828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A1CB2-D0BB-EA9F-2B94-6445F70364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581A7B-0E05-4127-646D-7429A448BDA5}"/>
              </a:ext>
            </a:extLst>
          </p:cNvPr>
          <p:cNvSpPr>
            <a:spLocks noGrp="1"/>
          </p:cNvSpPr>
          <p:nvPr>
            <p:ph type="title"/>
          </p:nvPr>
        </p:nvSpPr>
        <p:spPr>
          <a:xfrm>
            <a:off x="517525" y="499528"/>
            <a:ext cx="11155361" cy="461665"/>
          </a:xfrm>
        </p:spPr>
        <p:txBody>
          <a:bodyPr/>
          <a:lstStyle/>
          <a:p>
            <a:r>
              <a:rPr lang="en-US" dirty="0"/>
              <a:t>Questions added for 2025</a:t>
            </a:r>
            <a:endParaRPr lang="en-GB" dirty="0"/>
          </a:p>
        </p:txBody>
      </p:sp>
      <p:graphicFrame>
        <p:nvGraphicFramePr>
          <p:cNvPr id="4" name="Table 3">
            <a:extLst>
              <a:ext uri="{FF2B5EF4-FFF2-40B4-BE49-F238E27FC236}">
                <a16:creationId xmlns:a16="http://schemas.microsoft.com/office/drawing/2014/main" id="{B96828CF-9022-6A04-6A7E-E77B08AAEE51}"/>
              </a:ext>
            </a:extLst>
          </p:cNvPr>
          <p:cNvGraphicFramePr>
            <a:graphicFrameLocks noGrp="1"/>
          </p:cNvGraphicFramePr>
          <p:nvPr>
            <p:extLst>
              <p:ext uri="{D42A27DB-BD31-4B8C-83A1-F6EECF244321}">
                <p14:modId xmlns:p14="http://schemas.microsoft.com/office/powerpoint/2010/main" val="694790783"/>
              </p:ext>
            </p:extLst>
          </p:nvPr>
        </p:nvGraphicFramePr>
        <p:xfrm>
          <a:off x="517523" y="1291321"/>
          <a:ext cx="11155362" cy="4706708"/>
        </p:xfrm>
        <a:graphic>
          <a:graphicData uri="http://schemas.openxmlformats.org/drawingml/2006/table">
            <a:tbl>
              <a:tblPr firstRow="1" bandRow="1">
                <a:tableStyleId>{5C22544A-7EE6-4342-B048-85BDC9FD1C3A}</a:tableStyleId>
              </a:tblPr>
              <a:tblGrid>
                <a:gridCol w="4125915">
                  <a:extLst>
                    <a:ext uri="{9D8B030D-6E8A-4147-A177-3AD203B41FA5}">
                      <a16:colId xmlns:a16="http://schemas.microsoft.com/office/drawing/2014/main" val="845321380"/>
                    </a:ext>
                  </a:extLst>
                </a:gridCol>
                <a:gridCol w="7029447">
                  <a:extLst>
                    <a:ext uri="{9D8B030D-6E8A-4147-A177-3AD203B41FA5}">
                      <a16:colId xmlns:a16="http://schemas.microsoft.com/office/drawing/2014/main" val="3988801928"/>
                    </a:ext>
                  </a:extLst>
                </a:gridCol>
              </a:tblGrid>
              <a:tr h="480966">
                <a:tc>
                  <a:txBody>
                    <a:bodyPr/>
                    <a:lstStyle/>
                    <a:p>
                      <a:pPr marL="0" algn="l" defTabSz="914400" rtl="0" eaLnBrk="1" latinLnBrk="0" hangingPunct="1"/>
                      <a:r>
                        <a:rPr lang="en-GB" sz="1800" b="1" kern="1200" dirty="0">
                          <a:solidFill>
                            <a:schemeClr val="lt1"/>
                          </a:solidFill>
                          <a:latin typeface="Arial" panose="020B0604020202020204" pitchFamily="34" charset="0"/>
                          <a:ea typeface="+mn-ea"/>
                          <a:cs typeface="Arial" panose="020B0604020202020204" pitchFamily="34" charset="0"/>
                        </a:rPr>
                        <a:t>Questions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E445C"/>
                    </a:solidFill>
                  </a:tcPr>
                </a:tc>
                <a:tc>
                  <a:txBody>
                    <a:bodyPr/>
                    <a:lstStyle/>
                    <a:p>
                      <a:pPr marL="0" algn="l" defTabSz="914400" rtl="0" eaLnBrk="1" latinLnBrk="0" hangingPunct="1"/>
                      <a:r>
                        <a:rPr lang="en-GB" sz="1800" b="1" kern="1200" dirty="0">
                          <a:solidFill>
                            <a:schemeClr val="lt1"/>
                          </a:solidFill>
                          <a:latin typeface="Arial" panose="020B0604020202020204" pitchFamily="34" charset="0"/>
                          <a:ea typeface="+mn-ea"/>
                          <a:cs typeface="Arial" panose="020B0604020202020204" pitchFamily="34" charset="0"/>
                        </a:rPr>
                        <a:t>Rationale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E445C"/>
                    </a:solidFill>
                  </a:tcPr>
                </a:tc>
                <a:extLst>
                  <a:ext uri="{0D108BD9-81ED-4DB2-BD59-A6C34878D82A}">
                    <a16:rowId xmlns:a16="http://schemas.microsoft.com/office/drawing/2014/main" val="3802817060"/>
                  </a:ext>
                </a:extLst>
              </a:tr>
              <a:tr h="4225742">
                <a:tc>
                  <a:txBody>
                    <a:bodyPr/>
                    <a:lstStyle/>
                    <a:p>
                      <a:r>
                        <a:rPr lang="en-GB" sz="1400" b="1" dirty="0">
                          <a:latin typeface="Arial" panose="020B0604020202020204" pitchFamily="34" charset="0"/>
                          <a:cs typeface="Arial" panose="020B0604020202020204" pitchFamily="34" charset="0"/>
                        </a:rPr>
                        <a:t>C5: </a:t>
                      </a:r>
                      <a:r>
                        <a:rPr lang="en-US" sz="1400" b="0" dirty="0">
                          <a:latin typeface="Arial" panose="020B0604020202020204" pitchFamily="34" charset="0"/>
                          <a:cs typeface="Arial" panose="020B0604020202020204" pitchFamily="34" charset="0"/>
                        </a:rPr>
                        <a:t>Were you given information about all the options available to you? </a:t>
                      </a:r>
                      <a:r>
                        <a:rPr lang="en-GB" sz="1400" i="1" u="none" kern="1200" dirty="0">
                          <a:solidFill>
                            <a:schemeClr val="dk1"/>
                          </a:solidFill>
                          <a:effectLst/>
                          <a:latin typeface="+mn-lt"/>
                          <a:ea typeface="+mn-ea"/>
                          <a:cs typeface="+mn-cs"/>
                        </a:rPr>
                        <a:t>(induced labour, increased monitoring, planned caesarean, not being given the information, having no options due to medical reasons or not knowing / not being able to remember).</a:t>
                      </a:r>
                      <a:endParaRPr lang="en-US" sz="1400" b="0" i="1"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F2: </a:t>
                      </a:r>
                      <a:r>
                        <a:rPr lang="en-US" sz="1400" b="0" dirty="0">
                          <a:latin typeface="Arial" panose="020B0604020202020204" pitchFamily="34" charset="0"/>
                          <a:cs typeface="Arial" panose="020B0604020202020204" pitchFamily="34" charset="0"/>
                        </a:rPr>
                        <a:t>Thinking about the </a:t>
                      </a:r>
                      <a:r>
                        <a:rPr lang="en-US" sz="1400" b="0" u="sng" dirty="0">
                          <a:latin typeface="Arial" panose="020B0604020202020204" pitchFamily="34" charset="0"/>
                          <a:cs typeface="Arial" panose="020B0604020202020204" pitchFamily="34" charset="0"/>
                        </a:rPr>
                        <a:t>last</a:t>
                      </a:r>
                      <a:r>
                        <a:rPr lang="en-US" sz="1400" b="0" dirty="0">
                          <a:latin typeface="Arial" panose="020B0604020202020204" pitchFamily="34" charset="0"/>
                          <a:cs typeface="Arial" panose="020B0604020202020204" pitchFamily="34" charset="0"/>
                        </a:rPr>
                        <a:t> time you contacted the telephone triage line, did you feel that you got the advice you needed?</a:t>
                      </a:r>
                    </a:p>
                    <a:p>
                      <a:endParaRPr lang="en-GB" sz="1400" b="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F3: </a:t>
                      </a:r>
                      <a:r>
                        <a:rPr lang="en-US" sz="1400" b="0" dirty="0">
                          <a:latin typeface="Arial" panose="020B0604020202020204" pitchFamily="34" charset="0"/>
                          <a:cs typeface="Arial" panose="020B0604020202020204" pitchFamily="34" charset="0"/>
                        </a:rPr>
                        <a:t>Thinking about the </a:t>
                      </a:r>
                      <a:r>
                        <a:rPr lang="en-US" sz="1400" b="0" u="sng" dirty="0">
                          <a:latin typeface="Arial" panose="020B0604020202020204" pitchFamily="34" charset="0"/>
                          <a:cs typeface="Arial" panose="020B0604020202020204" pitchFamily="34" charset="0"/>
                        </a:rPr>
                        <a:t>last</a:t>
                      </a:r>
                      <a:r>
                        <a:rPr lang="en-US" sz="1400" b="0" dirty="0">
                          <a:latin typeface="Arial" panose="020B0604020202020204" pitchFamily="34" charset="0"/>
                          <a:cs typeface="Arial" panose="020B0604020202020204" pitchFamily="34" charset="0"/>
                        </a:rPr>
                        <a:t> time you attended triage face-to-face, did the midwife or doctor you spoke to listen to you?</a:t>
                      </a:r>
                    </a:p>
                    <a:p>
                      <a:endParaRPr lang="en-GB" sz="1400" b="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F4: </a:t>
                      </a:r>
                      <a:r>
                        <a:rPr lang="en-US" sz="1400" b="0" dirty="0">
                          <a:latin typeface="Arial" panose="020B0604020202020204" pitchFamily="34" charset="0"/>
                          <a:cs typeface="Arial" panose="020B0604020202020204" pitchFamily="34" charset="0"/>
                        </a:rPr>
                        <a:t>Thinking about the </a:t>
                      </a:r>
                      <a:r>
                        <a:rPr lang="en-US" sz="1400" b="0" u="sng" dirty="0">
                          <a:latin typeface="Arial" panose="020B0604020202020204" pitchFamily="34" charset="0"/>
                          <a:cs typeface="Arial" panose="020B0604020202020204" pitchFamily="34" charset="0"/>
                        </a:rPr>
                        <a:t>last</a:t>
                      </a:r>
                      <a:r>
                        <a:rPr lang="en-US" sz="1400" b="0" dirty="0">
                          <a:latin typeface="Arial" panose="020B0604020202020204" pitchFamily="34" charset="0"/>
                          <a:cs typeface="Arial" panose="020B0604020202020204" pitchFamily="34" charset="0"/>
                        </a:rPr>
                        <a:t> time you attended triage in person, how did you feel about the length of time you waited before you were seen by a midwife?</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kern="1200" dirty="0">
                          <a:solidFill>
                            <a:schemeClr val="dk1"/>
                          </a:solidFill>
                          <a:effectLst/>
                          <a:latin typeface="+mn-lt"/>
                          <a:ea typeface="+mn-ea"/>
                          <a:cs typeface="+mn-cs"/>
                        </a:rPr>
                        <a:t>C5</a:t>
                      </a:r>
                      <a:r>
                        <a:rPr lang="en-GB" sz="1400" u="none" kern="1200" dirty="0">
                          <a:solidFill>
                            <a:schemeClr val="dk1"/>
                          </a:solidFill>
                          <a:effectLst/>
                          <a:latin typeface="+mn-lt"/>
                          <a:ea typeface="+mn-ea"/>
                          <a:cs typeface="+mn-cs"/>
                        </a:rPr>
                        <a:t> about being involved in the decision to be induced has been replaced based on stakeholder feedback that service users ‘don’t know what they don’t know’ in decision making. This means that they may answer ‘Yes’ if asked about informed decision making or being involved in the decision to be induced, when they may not have actually been given the information. By being explicit about what the alternatives are, it can be determined whether their options were explicitly discussed with them.</a:t>
                      </a:r>
                      <a:endParaRPr lang="en-GB" sz="1400" u="none" strike="sngStrike" kern="1200" dirty="0">
                        <a:solidFill>
                          <a:schemeClr val="dk1"/>
                        </a:solidFill>
                        <a:effectLst/>
                        <a:latin typeface="+mn-lt"/>
                        <a:ea typeface="+mn-ea"/>
                        <a:cs typeface="+mn-cs"/>
                      </a:endParaRPr>
                    </a:p>
                    <a:p>
                      <a:pPr lvl="0"/>
                      <a:endParaRPr lang="en-GB" sz="1400" kern="1200" dirty="0">
                        <a:solidFill>
                          <a:schemeClr val="dk1"/>
                        </a:solidFill>
                        <a:effectLst/>
                        <a:latin typeface="+mn-lt"/>
                        <a:ea typeface="+mn-ea"/>
                        <a:cs typeface="+mn-cs"/>
                      </a:endParaRPr>
                    </a:p>
                    <a:p>
                      <a:pPr lvl="0"/>
                      <a:r>
                        <a:rPr lang="en-GB" sz="1400" b="1" kern="1200" dirty="0">
                          <a:solidFill>
                            <a:schemeClr val="dk1"/>
                          </a:solidFill>
                          <a:effectLst/>
                          <a:latin typeface="+mn-lt"/>
                          <a:ea typeface="+mn-ea"/>
                          <a:cs typeface="+mn-cs"/>
                        </a:rPr>
                        <a:t>F2 </a:t>
                      </a:r>
                      <a:r>
                        <a:rPr lang="en-GB" sz="1400" kern="1200" dirty="0">
                          <a:solidFill>
                            <a:schemeClr val="dk1"/>
                          </a:solidFill>
                          <a:effectLst/>
                          <a:latin typeface="+mn-lt"/>
                          <a:ea typeface="+mn-ea"/>
                          <a:cs typeface="+mn-cs"/>
                        </a:rPr>
                        <a:t>(replaced B20) now asks service users whether they got the advice they needed when they contacted a telephone triage line, instead of asking whether concerns were taken seriously. </a:t>
                      </a:r>
                    </a:p>
                    <a:p>
                      <a:pPr lvl="0"/>
                      <a:endParaRPr lang="en-GB" sz="1400" kern="1200" dirty="0">
                        <a:solidFill>
                          <a:schemeClr val="dk1"/>
                        </a:solidFill>
                        <a:effectLst/>
                        <a:latin typeface="+mn-lt"/>
                        <a:ea typeface="+mn-ea"/>
                        <a:cs typeface="+mn-cs"/>
                      </a:endParaRPr>
                    </a:p>
                    <a:p>
                      <a:pPr lvl="0"/>
                      <a:r>
                        <a:rPr lang="en-GB" sz="1400" b="1" kern="1200" dirty="0">
                          <a:solidFill>
                            <a:schemeClr val="dk1"/>
                          </a:solidFill>
                          <a:effectLst/>
                          <a:latin typeface="+mn-lt"/>
                          <a:ea typeface="+mn-ea"/>
                          <a:cs typeface="+mn-cs"/>
                        </a:rPr>
                        <a:t>F3</a:t>
                      </a:r>
                      <a:r>
                        <a:rPr lang="en-GB" sz="1400" kern="1200" dirty="0">
                          <a:solidFill>
                            <a:schemeClr val="dk1"/>
                          </a:solidFill>
                          <a:effectLst/>
                          <a:latin typeface="+mn-lt"/>
                          <a:ea typeface="+mn-ea"/>
                          <a:cs typeface="+mn-cs"/>
                        </a:rPr>
                        <a:t> (new) asks service users who attended face-to-face triage about whether the midwife or doctor they spoke to listened to them. </a:t>
                      </a:r>
                    </a:p>
                    <a:p>
                      <a:pPr lvl="0"/>
                      <a:endParaRPr lang="en-GB" sz="1400" kern="1200" dirty="0">
                        <a:solidFill>
                          <a:schemeClr val="dk1"/>
                        </a:solidFill>
                        <a:effectLst/>
                        <a:latin typeface="+mn-lt"/>
                        <a:ea typeface="+mn-ea"/>
                        <a:cs typeface="+mn-cs"/>
                      </a:endParaRPr>
                    </a:p>
                    <a:p>
                      <a:pPr lvl="0"/>
                      <a:endParaRPr lang="en-GB" sz="1400" kern="1200" dirty="0">
                        <a:solidFill>
                          <a:schemeClr val="dk1"/>
                        </a:solidFill>
                        <a:effectLst/>
                        <a:latin typeface="+mn-lt"/>
                        <a:ea typeface="+mn-ea"/>
                        <a:cs typeface="+mn-cs"/>
                      </a:endParaRPr>
                    </a:p>
                    <a:p>
                      <a:pPr lvl="0"/>
                      <a:r>
                        <a:rPr lang="en-GB" sz="1400" b="1" kern="1200" dirty="0">
                          <a:solidFill>
                            <a:schemeClr val="dk1"/>
                          </a:solidFill>
                          <a:effectLst/>
                          <a:latin typeface="+mn-lt"/>
                          <a:ea typeface="+mn-ea"/>
                          <a:cs typeface="+mn-cs"/>
                        </a:rPr>
                        <a:t>F4</a:t>
                      </a:r>
                      <a:r>
                        <a:rPr lang="en-GB" sz="1400" kern="1200" dirty="0">
                          <a:solidFill>
                            <a:schemeClr val="dk1"/>
                          </a:solidFill>
                          <a:effectLst/>
                          <a:latin typeface="+mn-lt"/>
                          <a:ea typeface="+mn-ea"/>
                          <a:cs typeface="+mn-cs"/>
                        </a:rPr>
                        <a:t> (replaced B21) asks how service users</a:t>
                      </a:r>
                      <a:r>
                        <a:rPr lang="en-GB" sz="1400" i="1" kern="1200" dirty="0">
                          <a:solidFill>
                            <a:schemeClr val="dk1"/>
                          </a:solidFill>
                          <a:effectLst/>
                          <a:latin typeface="+mn-lt"/>
                          <a:ea typeface="+mn-ea"/>
                          <a:cs typeface="+mn-cs"/>
                        </a:rPr>
                        <a:t> felt</a:t>
                      </a:r>
                      <a:r>
                        <a:rPr lang="en-GB" sz="1400" kern="1200" dirty="0">
                          <a:solidFill>
                            <a:schemeClr val="dk1"/>
                          </a:solidFill>
                          <a:effectLst/>
                          <a:latin typeface="+mn-lt"/>
                          <a:ea typeface="+mn-ea"/>
                          <a:cs typeface="+mn-cs"/>
                        </a:rPr>
                        <a:t> about the length of time they waited before being seen by a midwife, as opposed to the amount of time they waited in minutes. This is to better capture service user perceptions of their experience.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295596"/>
                  </a:ext>
                </a:extLst>
              </a:tr>
            </a:tbl>
          </a:graphicData>
        </a:graphic>
      </p:graphicFrame>
    </p:spTree>
    <p:extLst>
      <p:ext uri="{BB962C8B-B14F-4D97-AF65-F5344CB8AC3E}">
        <p14:creationId xmlns:p14="http://schemas.microsoft.com/office/powerpoint/2010/main" val="284732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2B344-6482-5453-C6AE-67F9187711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BD8708-3ACC-D877-F7A2-E190C2720D11}"/>
              </a:ext>
            </a:extLst>
          </p:cNvPr>
          <p:cNvSpPr>
            <a:spLocks noGrp="1"/>
          </p:cNvSpPr>
          <p:nvPr>
            <p:ph type="title"/>
          </p:nvPr>
        </p:nvSpPr>
        <p:spPr/>
        <p:txBody>
          <a:bodyPr/>
          <a:lstStyle/>
          <a:p>
            <a:r>
              <a:rPr lang="en-US" dirty="0"/>
              <a:t>Questions removed for 2025</a:t>
            </a:r>
            <a:endParaRPr lang="en-GB" dirty="0"/>
          </a:p>
        </p:txBody>
      </p:sp>
      <p:graphicFrame>
        <p:nvGraphicFramePr>
          <p:cNvPr id="4" name="Table 3">
            <a:extLst>
              <a:ext uri="{FF2B5EF4-FFF2-40B4-BE49-F238E27FC236}">
                <a16:creationId xmlns:a16="http://schemas.microsoft.com/office/drawing/2014/main" id="{1BDED757-9EFB-30A9-3629-31CEC6823321}"/>
              </a:ext>
            </a:extLst>
          </p:cNvPr>
          <p:cNvGraphicFramePr>
            <a:graphicFrameLocks noGrp="1"/>
          </p:cNvGraphicFramePr>
          <p:nvPr>
            <p:extLst>
              <p:ext uri="{D42A27DB-BD31-4B8C-83A1-F6EECF244321}">
                <p14:modId xmlns:p14="http://schemas.microsoft.com/office/powerpoint/2010/main" val="393498856"/>
              </p:ext>
            </p:extLst>
          </p:nvPr>
        </p:nvGraphicFramePr>
        <p:xfrm>
          <a:off x="517523" y="1291321"/>
          <a:ext cx="11156400" cy="5045870"/>
        </p:xfrm>
        <a:graphic>
          <a:graphicData uri="http://schemas.openxmlformats.org/drawingml/2006/table">
            <a:tbl>
              <a:tblPr firstRow="1" bandRow="1">
                <a:tableStyleId>{5C22544A-7EE6-4342-B048-85BDC9FD1C3A}</a:tableStyleId>
              </a:tblPr>
              <a:tblGrid>
                <a:gridCol w="4448177">
                  <a:extLst>
                    <a:ext uri="{9D8B030D-6E8A-4147-A177-3AD203B41FA5}">
                      <a16:colId xmlns:a16="http://schemas.microsoft.com/office/drawing/2014/main" val="845321380"/>
                    </a:ext>
                  </a:extLst>
                </a:gridCol>
                <a:gridCol w="6708223">
                  <a:extLst>
                    <a:ext uri="{9D8B030D-6E8A-4147-A177-3AD203B41FA5}">
                      <a16:colId xmlns:a16="http://schemas.microsoft.com/office/drawing/2014/main" val="3988801928"/>
                    </a:ext>
                  </a:extLst>
                </a:gridCol>
              </a:tblGrid>
              <a:tr h="493790">
                <a:tc>
                  <a:txBody>
                    <a:bodyPr/>
                    <a:lstStyle/>
                    <a:p>
                      <a:pPr marL="0" algn="l"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Questions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E445C"/>
                    </a:solidFill>
                  </a:tcPr>
                </a:tc>
                <a:tc>
                  <a:txBody>
                    <a:bodyPr/>
                    <a:lstStyle/>
                    <a:p>
                      <a:pPr marL="0" algn="l"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Rationale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E445C"/>
                    </a:solidFill>
                  </a:tcPr>
                </a:tc>
                <a:extLst>
                  <a:ext uri="{0D108BD9-81ED-4DB2-BD59-A6C34878D82A}">
                    <a16:rowId xmlns:a16="http://schemas.microsoft.com/office/drawing/2014/main" val="3802817060"/>
                  </a:ext>
                </a:extLst>
              </a:tr>
              <a:tr h="691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mn-lt"/>
                          <a:ea typeface="+mn-ea"/>
                          <a:cs typeface="+mn-cs"/>
                        </a:rPr>
                        <a:t>B1: </a:t>
                      </a:r>
                      <a:r>
                        <a:rPr kumimoji="0" lang="en-US" sz="1400" b="0" i="0" u="none" strike="noStrike" kern="1200" cap="none" spc="0" normalizeH="0" baseline="0" noProof="0" dirty="0">
                          <a:ln>
                            <a:noFill/>
                          </a:ln>
                          <a:solidFill>
                            <a:srgbClr val="4A4A49"/>
                          </a:solidFill>
                          <a:effectLst/>
                          <a:uLnTx/>
                          <a:uFillTx/>
                          <a:latin typeface="+mn-lt"/>
                          <a:ea typeface="+mn-ea"/>
                          <a:cs typeface="+mn-cs"/>
                        </a:rPr>
                        <a:t>Who was the </a:t>
                      </a:r>
                      <a:r>
                        <a:rPr kumimoji="0" lang="en-US" sz="1400" b="0" i="0" u="sng" strike="noStrike" kern="1200" cap="none" spc="0" normalizeH="0" baseline="0" noProof="0" dirty="0">
                          <a:ln>
                            <a:noFill/>
                          </a:ln>
                          <a:solidFill>
                            <a:srgbClr val="4A4A49"/>
                          </a:solidFill>
                          <a:effectLst/>
                          <a:uLnTx/>
                          <a:uFillTx/>
                          <a:latin typeface="+mn-lt"/>
                          <a:ea typeface="+mn-ea"/>
                          <a:cs typeface="+mn-cs"/>
                        </a:rPr>
                        <a:t>first health professional</a:t>
                      </a:r>
                      <a:r>
                        <a:rPr kumimoji="0" lang="en-US" sz="1400" b="0" i="0" u="none" strike="noStrike" kern="1200" cap="none" spc="0" normalizeH="0" baseline="0" noProof="0" dirty="0">
                          <a:ln>
                            <a:noFill/>
                          </a:ln>
                          <a:solidFill>
                            <a:srgbClr val="4A4A49"/>
                          </a:solidFill>
                          <a:effectLst/>
                          <a:uLnTx/>
                          <a:uFillTx/>
                          <a:latin typeface="+mn-lt"/>
                          <a:ea typeface="+mn-ea"/>
                          <a:cs typeface="+mn-cs"/>
                        </a:rPr>
                        <a:t> you saw or spoke to when you thought you were pregnant?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A4A49"/>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mn-lt"/>
                          <a:ea typeface="+mn-ea"/>
                          <a:cs typeface="+mn-cs"/>
                        </a:rPr>
                        <a:t>B2: </a:t>
                      </a:r>
                      <a:r>
                        <a:rPr kumimoji="0" lang="en-US" sz="1400" b="0" i="0" u="none" strike="noStrike" kern="1200" cap="none" spc="0" normalizeH="0" baseline="0" noProof="0" dirty="0">
                          <a:ln>
                            <a:noFill/>
                          </a:ln>
                          <a:solidFill>
                            <a:srgbClr val="4A4A49"/>
                          </a:solidFill>
                          <a:effectLst/>
                          <a:uLnTx/>
                          <a:uFillTx/>
                          <a:latin typeface="+mn-lt"/>
                          <a:ea typeface="+mn-ea"/>
                          <a:cs typeface="+mn-cs"/>
                        </a:rPr>
                        <a:t>Roughly how many weeks pregnant were you when you </a:t>
                      </a:r>
                      <a:r>
                        <a:rPr kumimoji="0" lang="en-US" sz="1400" b="0" i="0" u="sng" strike="noStrike" kern="1200" cap="none" spc="0" normalizeH="0" baseline="0" noProof="0" dirty="0">
                          <a:ln>
                            <a:noFill/>
                          </a:ln>
                          <a:solidFill>
                            <a:srgbClr val="4A4A49"/>
                          </a:solidFill>
                          <a:effectLst/>
                          <a:uLnTx/>
                          <a:uFillTx/>
                          <a:latin typeface="+mn-lt"/>
                          <a:ea typeface="+mn-ea"/>
                          <a:cs typeface="+mn-cs"/>
                        </a:rPr>
                        <a:t>first</a:t>
                      </a:r>
                      <a:r>
                        <a:rPr kumimoji="0" lang="en-US" sz="1400" b="0" i="0" u="none" strike="noStrike" kern="1200" cap="none" spc="0" normalizeH="0" baseline="0" noProof="0" dirty="0">
                          <a:ln>
                            <a:noFill/>
                          </a:ln>
                          <a:solidFill>
                            <a:srgbClr val="4A4A49"/>
                          </a:solidFill>
                          <a:effectLst/>
                          <a:uLnTx/>
                          <a:uFillTx/>
                          <a:latin typeface="+mn-lt"/>
                          <a:ea typeface="+mn-ea"/>
                          <a:cs typeface="+mn-cs"/>
                        </a:rPr>
                        <a:t> saw or spoke to this health professional about your pregnancy care?</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mn-lt"/>
                          <a:ea typeface="+mn-ea"/>
                          <a:cs typeface="+mn-cs"/>
                        </a:rPr>
                        <a:t>B1</a:t>
                      </a:r>
                      <a:r>
                        <a:rPr kumimoji="0" lang="en-GB" sz="1400" b="0" i="0" u="none" strike="noStrike" kern="1200" cap="none" spc="0" normalizeH="0" baseline="0" noProof="0" dirty="0">
                          <a:ln>
                            <a:noFill/>
                          </a:ln>
                          <a:solidFill>
                            <a:srgbClr val="4A4A49"/>
                          </a:solidFill>
                          <a:effectLst/>
                          <a:uLnTx/>
                          <a:uFillTx/>
                          <a:latin typeface="+mn-lt"/>
                          <a:ea typeface="+mn-ea"/>
                          <a:cs typeface="+mn-cs"/>
                        </a:rPr>
                        <a:t> and </a:t>
                      </a:r>
                      <a:r>
                        <a:rPr kumimoji="0" lang="en-GB" sz="1400" b="1" i="0" u="none" strike="noStrike" kern="1200" cap="none" spc="0" normalizeH="0" baseline="0" noProof="0" dirty="0">
                          <a:ln>
                            <a:noFill/>
                          </a:ln>
                          <a:solidFill>
                            <a:srgbClr val="4A4A49"/>
                          </a:solidFill>
                          <a:effectLst/>
                          <a:uLnTx/>
                          <a:uFillTx/>
                          <a:latin typeface="+mn-lt"/>
                          <a:ea typeface="+mn-ea"/>
                          <a:cs typeface="+mn-cs"/>
                        </a:rPr>
                        <a:t>B2</a:t>
                      </a:r>
                      <a:r>
                        <a:rPr kumimoji="0" lang="en-GB" sz="1400" b="0" i="0" u="none" strike="noStrike" kern="1200" cap="none" spc="0" normalizeH="0" baseline="0" noProof="0" dirty="0">
                          <a:ln>
                            <a:noFill/>
                          </a:ln>
                          <a:solidFill>
                            <a:srgbClr val="4A4A49"/>
                          </a:solidFill>
                          <a:effectLst/>
                          <a:uLnTx/>
                          <a:uFillTx/>
                          <a:latin typeface="+mn-lt"/>
                          <a:ea typeface="+mn-ea"/>
                          <a:cs typeface="+mn-cs"/>
                        </a:rPr>
                        <a:t> were removed from the 2025 Maternity Survey following feedback from stakeholders indicating that trusts already have access to this information from another data source. </a:t>
                      </a:r>
                    </a:p>
                    <a:p>
                      <a:endParaRPr lang="en-GB" sz="14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024131109"/>
                  </a:ext>
                </a:extLst>
              </a:tr>
              <a:tr h="691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A4A49"/>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mn-lt"/>
                          <a:ea typeface="+mn-ea"/>
                          <a:cs typeface="+mn-cs"/>
                        </a:rPr>
                        <a:t>B20: </a:t>
                      </a:r>
                      <a:r>
                        <a:rPr kumimoji="0" lang="en-US" sz="1400" b="0" i="0" u="none" strike="noStrike" kern="1200" cap="none" spc="0" normalizeH="0" baseline="0" noProof="0" dirty="0">
                          <a:ln>
                            <a:noFill/>
                          </a:ln>
                          <a:solidFill>
                            <a:srgbClr val="4A4A49"/>
                          </a:solidFill>
                          <a:effectLst/>
                          <a:uLnTx/>
                          <a:uFillTx/>
                          <a:latin typeface="+mn-lt"/>
                          <a:ea typeface="+mn-ea"/>
                          <a:cs typeface="+mn-cs"/>
                        </a:rPr>
                        <a:t>Thinking about the </a:t>
                      </a:r>
                      <a:r>
                        <a:rPr kumimoji="0" lang="en-US" sz="1400" b="0" i="0" u="sng" strike="noStrike" kern="1200" cap="none" spc="0" normalizeH="0" baseline="0" noProof="0" dirty="0">
                          <a:ln>
                            <a:noFill/>
                          </a:ln>
                          <a:solidFill>
                            <a:srgbClr val="4A4A49"/>
                          </a:solidFill>
                          <a:effectLst/>
                          <a:uLnTx/>
                          <a:uFillTx/>
                          <a:latin typeface="+mn-lt"/>
                          <a:ea typeface="+mn-ea"/>
                          <a:cs typeface="+mn-cs"/>
                        </a:rPr>
                        <a:t>last</a:t>
                      </a:r>
                      <a:r>
                        <a:rPr kumimoji="0" lang="en-US" sz="1400" b="0" i="0" u="none" strike="noStrike" kern="1200" cap="none" spc="0" normalizeH="0" baseline="0" noProof="0" dirty="0">
                          <a:ln>
                            <a:noFill/>
                          </a:ln>
                          <a:solidFill>
                            <a:srgbClr val="4A4A49"/>
                          </a:solidFill>
                          <a:effectLst/>
                          <a:uLnTx/>
                          <a:uFillTx/>
                          <a:latin typeface="+mn-lt"/>
                          <a:ea typeface="+mn-ea"/>
                          <a:cs typeface="+mn-cs"/>
                        </a:rPr>
                        <a:t> time you were triaged, did you feel that your concerns were taken seriously by the midwife or doctor you spoke to?</a:t>
                      </a:r>
                    </a:p>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A4A49"/>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mn-lt"/>
                          <a:ea typeface="+mn-ea"/>
                          <a:cs typeface="+mn-cs"/>
                        </a:rPr>
                        <a:t>B20</a:t>
                      </a:r>
                      <a:r>
                        <a:rPr kumimoji="0" lang="en-GB" sz="1400" b="0" i="0" u="none" strike="noStrike" kern="1200" cap="none" spc="0" normalizeH="0" baseline="0" noProof="0" dirty="0">
                          <a:ln>
                            <a:noFill/>
                          </a:ln>
                          <a:solidFill>
                            <a:srgbClr val="4A4A49"/>
                          </a:solidFill>
                          <a:effectLst/>
                          <a:uLnTx/>
                          <a:uFillTx/>
                          <a:latin typeface="+mn-lt"/>
                          <a:ea typeface="+mn-ea"/>
                          <a:cs typeface="+mn-cs"/>
                        </a:rPr>
                        <a:t> has been removed and replaced with F2 (see ‘</a:t>
                      </a:r>
                      <a:r>
                        <a:rPr kumimoji="0" lang="en-GB" sz="1400" b="0" i="0" u="none" strike="noStrike" kern="1200" cap="none" spc="0" normalizeH="0" baseline="0" noProof="0" dirty="0">
                          <a:ln>
                            <a:noFill/>
                          </a:ln>
                          <a:solidFill>
                            <a:srgbClr val="4A4A49"/>
                          </a:solidFill>
                          <a:effectLst/>
                          <a:uLnTx/>
                          <a:uFillTx/>
                          <a:latin typeface="+mn-lt"/>
                          <a:ea typeface="+mn-ea"/>
                          <a:cs typeface="+mn-cs"/>
                          <a:hlinkClick r:id="rId2" action="ppaction://hlinksldjump">
                            <a:extLst>
                              <a:ext uri="{A12FA001-AC4F-418D-AE19-62706E023703}">
                                <ahyp:hlinkClr xmlns:ahyp="http://schemas.microsoft.com/office/drawing/2018/hyperlinkcolor" val="tx"/>
                              </a:ext>
                            </a:extLst>
                          </a:hlinkClick>
                        </a:rPr>
                        <a:t>Questions added for 2025</a:t>
                      </a:r>
                      <a:r>
                        <a:rPr kumimoji="0" lang="en-GB" sz="1400" b="0" i="0" u="none" strike="noStrike" kern="1200" cap="none" spc="0" normalizeH="0" baseline="0" noProof="0" dirty="0">
                          <a:ln>
                            <a:noFill/>
                          </a:ln>
                          <a:solidFill>
                            <a:srgbClr val="4A4A49"/>
                          </a:solidFill>
                          <a:effectLst/>
                          <a:uLnTx/>
                          <a:uFillTx/>
                          <a:latin typeface="+mn-lt"/>
                          <a:ea typeface="+mn-ea"/>
                          <a:cs typeface="+mn-cs"/>
                        </a:rPr>
                        <a:t>’). F2 asks service users whether they got the advice they needed when they contacted a telephone triage line, instead of asking whether concerns were taken seriously. </a:t>
                      </a:r>
                    </a:p>
                    <a:p>
                      <a:endParaRPr lang="en-GB" sz="14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14619903"/>
                  </a:ext>
                </a:extLst>
              </a:tr>
              <a:tr h="691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mn-lt"/>
                          <a:ea typeface="+mn-ea"/>
                          <a:cs typeface="+mn-cs"/>
                        </a:rPr>
                        <a:t>B21: </a:t>
                      </a:r>
                      <a:r>
                        <a:rPr kumimoji="0" lang="en-US" sz="1400" b="0" i="0" u="none" strike="noStrike" kern="1200" cap="none" spc="0" normalizeH="0" baseline="0" noProof="0" dirty="0">
                          <a:ln>
                            <a:noFill/>
                          </a:ln>
                          <a:solidFill>
                            <a:srgbClr val="4A4A49"/>
                          </a:solidFill>
                          <a:effectLst/>
                          <a:uLnTx/>
                          <a:uFillTx/>
                          <a:latin typeface="+mn-lt"/>
                          <a:ea typeface="+mn-ea"/>
                          <a:cs typeface="+mn-cs"/>
                        </a:rPr>
                        <a:t>Thinking about your </a:t>
                      </a:r>
                      <a:r>
                        <a:rPr kumimoji="0" lang="en-US" sz="1400" b="0" i="0" u="sng" strike="noStrike" kern="1200" cap="none" spc="0" normalizeH="0" baseline="0" noProof="0" dirty="0">
                          <a:ln>
                            <a:noFill/>
                          </a:ln>
                          <a:solidFill>
                            <a:srgbClr val="4A4A49"/>
                          </a:solidFill>
                          <a:effectLst/>
                          <a:uLnTx/>
                          <a:uFillTx/>
                          <a:latin typeface="+mn-lt"/>
                          <a:ea typeface="+mn-ea"/>
                          <a:cs typeface="+mn-cs"/>
                        </a:rPr>
                        <a:t>last</a:t>
                      </a:r>
                      <a:r>
                        <a:rPr kumimoji="0" lang="en-US" sz="1400" b="0" i="0" u="none" strike="noStrike" kern="1200" cap="none" spc="0" normalizeH="0" baseline="0" noProof="0" dirty="0">
                          <a:ln>
                            <a:noFill/>
                          </a:ln>
                          <a:solidFill>
                            <a:srgbClr val="4A4A49"/>
                          </a:solidFill>
                          <a:effectLst/>
                          <a:uLnTx/>
                          <a:uFillTx/>
                          <a:latin typeface="+mn-lt"/>
                          <a:ea typeface="+mn-ea"/>
                          <a:cs typeface="+mn-cs"/>
                        </a:rPr>
                        <a:t> face-to-face assessment, how long did you have to wait before you were seen by a midwife?</a:t>
                      </a:r>
                    </a:p>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mn-lt"/>
                          <a:ea typeface="+mn-ea"/>
                          <a:cs typeface="+mn-cs"/>
                        </a:rPr>
                        <a:t>B21</a:t>
                      </a:r>
                      <a:r>
                        <a:rPr kumimoji="0" lang="en-GB" sz="1400" b="0" i="0" u="none" strike="noStrike" kern="1200" cap="none" spc="0" normalizeH="0" baseline="0" noProof="0" dirty="0">
                          <a:ln>
                            <a:noFill/>
                          </a:ln>
                          <a:solidFill>
                            <a:srgbClr val="4A4A49"/>
                          </a:solidFill>
                          <a:effectLst/>
                          <a:uLnTx/>
                          <a:uFillTx/>
                          <a:latin typeface="+mn-lt"/>
                          <a:ea typeface="+mn-ea"/>
                          <a:cs typeface="+mn-cs"/>
                        </a:rPr>
                        <a:t> has been removed and replaced with F4 (see ‘</a:t>
                      </a:r>
                      <a:r>
                        <a:rPr kumimoji="0" lang="en-GB" sz="1400" b="0" i="0" u="none" strike="noStrike" kern="1200" cap="none" spc="0" normalizeH="0" baseline="0" noProof="0" dirty="0">
                          <a:ln>
                            <a:noFill/>
                          </a:ln>
                          <a:solidFill>
                            <a:srgbClr val="4A4A49"/>
                          </a:solidFill>
                          <a:effectLst/>
                          <a:uLnTx/>
                          <a:uFillTx/>
                          <a:latin typeface="+mn-lt"/>
                          <a:ea typeface="+mn-ea"/>
                          <a:cs typeface="+mn-cs"/>
                          <a:hlinkClick r:id="rId2" action="ppaction://hlinksldjump">
                            <a:extLst>
                              <a:ext uri="{A12FA001-AC4F-418D-AE19-62706E023703}">
                                <ahyp:hlinkClr xmlns:ahyp="http://schemas.microsoft.com/office/drawing/2018/hyperlinkcolor" val="tx"/>
                              </a:ext>
                            </a:extLst>
                          </a:hlinkClick>
                        </a:rPr>
                        <a:t>Questions added for 2025</a:t>
                      </a:r>
                      <a:r>
                        <a:rPr kumimoji="0" lang="en-GB" sz="1400" b="0" i="0" u="none" strike="noStrike" kern="1200" cap="none" spc="0" normalizeH="0" baseline="0" noProof="0" dirty="0">
                          <a:ln>
                            <a:noFill/>
                          </a:ln>
                          <a:solidFill>
                            <a:srgbClr val="4A4A49"/>
                          </a:solidFill>
                          <a:effectLst/>
                          <a:uLnTx/>
                          <a:uFillTx/>
                          <a:latin typeface="+mn-lt"/>
                          <a:ea typeface="+mn-ea"/>
                          <a:cs typeface="+mn-cs"/>
                        </a:rPr>
                        <a:t>’). F4 </a:t>
                      </a:r>
                      <a:r>
                        <a:rPr kumimoji="0" lang="en-US" sz="1400" b="0" i="0" u="none" strike="noStrike" kern="1200" cap="none" spc="0" normalizeH="0" baseline="0" noProof="0" dirty="0">
                          <a:ln>
                            <a:noFill/>
                          </a:ln>
                          <a:solidFill>
                            <a:srgbClr val="4A4A49"/>
                          </a:solidFill>
                          <a:effectLst/>
                          <a:uLnTx/>
                          <a:uFillTx/>
                          <a:latin typeface="+mn-lt"/>
                          <a:ea typeface="+mn-ea"/>
                          <a:cs typeface="+mn-cs"/>
                        </a:rPr>
                        <a:t>asks how service users felt about the length of time they waited before being seen by a midwife, as opposed to the amount of time they waited in minutes. This is to better capture service user perceptions of their experience.</a:t>
                      </a:r>
                    </a:p>
                    <a:p>
                      <a:endParaRPr lang="en-GB" sz="14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12298561"/>
                  </a:ext>
                </a:extLst>
              </a:tr>
              <a:tr h="864000">
                <a:tc>
                  <a:txBody>
                    <a:bodyPr/>
                    <a:lstStyle/>
                    <a:p>
                      <a:r>
                        <a:rPr lang="en-GB" sz="1400" b="1" u="none" kern="1200" dirty="0">
                          <a:solidFill>
                            <a:schemeClr val="dk1"/>
                          </a:solidFill>
                          <a:effectLst/>
                          <a:latin typeface="+mn-lt"/>
                          <a:ea typeface="+mn-ea"/>
                          <a:cs typeface="+mn-cs"/>
                        </a:rPr>
                        <a:t>C5: </a:t>
                      </a:r>
                      <a:r>
                        <a:rPr lang="en-US" sz="1400" b="0" u="none" kern="1200" dirty="0">
                          <a:solidFill>
                            <a:schemeClr val="dk1"/>
                          </a:solidFill>
                          <a:effectLst/>
                          <a:latin typeface="+mn-lt"/>
                          <a:ea typeface="+mn-ea"/>
                          <a:cs typeface="+mn-cs"/>
                        </a:rPr>
                        <a:t>Were you involved in the decision to be induced?</a:t>
                      </a:r>
                      <a:endParaRPr lang="en-GB" sz="1400" b="0" u="none" dirty="0">
                        <a:latin typeface="+mn-lt"/>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GB" sz="1400" b="1" kern="1200" dirty="0">
                          <a:solidFill>
                            <a:schemeClr val="dk1"/>
                          </a:solidFill>
                          <a:effectLst/>
                          <a:latin typeface="+mn-lt"/>
                          <a:ea typeface="+mn-ea"/>
                          <a:cs typeface="+mn-cs"/>
                        </a:rPr>
                        <a:t>C5</a:t>
                      </a:r>
                      <a:r>
                        <a:rPr lang="en-GB" sz="1400" kern="1200" dirty="0">
                          <a:solidFill>
                            <a:schemeClr val="dk1"/>
                          </a:solidFill>
                          <a:effectLst/>
                          <a:latin typeface="+mn-lt"/>
                          <a:ea typeface="+mn-ea"/>
                          <a:cs typeface="+mn-cs"/>
                        </a:rPr>
                        <a:t> has been removed and replaced with a new question that asks service users </a:t>
                      </a:r>
                      <a:r>
                        <a:rPr lang="en-US" sz="1400" kern="1200" dirty="0">
                          <a:solidFill>
                            <a:schemeClr val="dk1"/>
                          </a:solidFill>
                          <a:effectLst/>
                          <a:latin typeface="+mn-lt"/>
                          <a:ea typeface="+mn-ea"/>
                          <a:cs typeface="+mn-cs"/>
                        </a:rPr>
                        <a:t>whether they were given information about all the options available to them </a:t>
                      </a:r>
                      <a:r>
                        <a:rPr lang="en-GB" sz="1400" kern="1200" dirty="0">
                          <a:solidFill>
                            <a:schemeClr val="dk1"/>
                          </a:solidFill>
                          <a:effectLst/>
                          <a:latin typeface="+mn-lt"/>
                          <a:ea typeface="+mn-ea"/>
                          <a:cs typeface="+mn-cs"/>
                        </a:rPr>
                        <a:t>(see ‘</a:t>
                      </a:r>
                      <a:r>
                        <a:rPr lang="en-GB" sz="1400" kern="1200" dirty="0">
                          <a:solidFill>
                            <a:srgbClr val="4A4A49"/>
                          </a:solidFill>
                          <a:effectLst/>
                          <a:latin typeface="+mn-lt"/>
                          <a:ea typeface="+mn-ea"/>
                          <a:cs typeface="+mn-cs"/>
                          <a:hlinkClick r:id="rId2" action="ppaction://hlinksldjump">
                            <a:extLst>
                              <a:ext uri="{A12FA001-AC4F-418D-AE19-62706E023703}">
                                <ahyp:hlinkClr xmlns:ahyp="http://schemas.microsoft.com/office/drawing/2018/hyperlinkcolor" val="tx"/>
                              </a:ext>
                            </a:extLst>
                          </a:hlinkClick>
                        </a:rPr>
                        <a:t>Questions added for 2025</a:t>
                      </a:r>
                      <a:r>
                        <a:rPr lang="en-GB" sz="1400" kern="1200" dirty="0">
                          <a:solidFill>
                            <a:schemeClr val="dk1"/>
                          </a:solidFill>
                          <a:effectLst/>
                          <a:latin typeface="+mn-lt"/>
                          <a:ea typeface="+mn-ea"/>
                          <a:cs typeface="+mn-cs"/>
                        </a:rPr>
                        <a:t>’ for further details).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295596"/>
                  </a:ext>
                </a:extLst>
              </a:tr>
            </a:tbl>
          </a:graphicData>
        </a:graphic>
      </p:graphicFrame>
    </p:spTree>
    <p:extLst>
      <p:ext uri="{BB962C8B-B14F-4D97-AF65-F5344CB8AC3E}">
        <p14:creationId xmlns:p14="http://schemas.microsoft.com/office/powerpoint/2010/main" val="1795208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4501C-6D2B-B5E2-6B8D-54CBA3E98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E580E-0005-F566-2CD7-86685AB5864A}"/>
              </a:ext>
            </a:extLst>
          </p:cNvPr>
          <p:cNvSpPr>
            <a:spLocks noGrp="1"/>
          </p:cNvSpPr>
          <p:nvPr>
            <p:ph type="title"/>
          </p:nvPr>
        </p:nvSpPr>
        <p:spPr/>
        <p:txBody>
          <a:bodyPr/>
          <a:lstStyle/>
          <a:p>
            <a:r>
              <a:rPr lang="en-US" dirty="0"/>
              <a:t>Data Protection and Section 251 Requirements</a:t>
            </a:r>
            <a:endParaRPr lang="en-GB" dirty="0"/>
          </a:p>
        </p:txBody>
      </p:sp>
    </p:spTree>
    <p:extLst>
      <p:ext uri="{BB962C8B-B14F-4D97-AF65-F5344CB8AC3E}">
        <p14:creationId xmlns:p14="http://schemas.microsoft.com/office/powerpoint/2010/main" val="3499179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7E092-D25C-E048-687C-9465931723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EE20F1-EED8-79E4-4D3B-2BD75BBD70AE}"/>
              </a:ext>
            </a:extLst>
          </p:cNvPr>
          <p:cNvSpPr>
            <a:spLocks noGrp="1"/>
          </p:cNvSpPr>
          <p:nvPr>
            <p:ph type="title"/>
          </p:nvPr>
        </p:nvSpPr>
        <p:spPr/>
        <p:txBody>
          <a:bodyPr/>
          <a:lstStyle/>
          <a:p>
            <a:r>
              <a:rPr lang="en-US" dirty="0"/>
              <a:t>General Data Protection Regulation (GDPR) &amp; National Data Opt-Out Programme</a:t>
            </a:r>
            <a:endParaRPr lang="en-GB" dirty="0"/>
          </a:p>
        </p:txBody>
      </p:sp>
      <p:sp>
        <p:nvSpPr>
          <p:cNvPr id="4" name="TextBox 3">
            <a:extLst>
              <a:ext uri="{FF2B5EF4-FFF2-40B4-BE49-F238E27FC236}">
                <a16:creationId xmlns:a16="http://schemas.microsoft.com/office/drawing/2014/main" id="{DC25737D-E0C0-B0AF-2FBA-851172C022FD}"/>
              </a:ext>
            </a:extLst>
          </p:cNvPr>
          <p:cNvSpPr txBox="1"/>
          <p:nvPr/>
        </p:nvSpPr>
        <p:spPr>
          <a:xfrm>
            <a:off x="517525" y="2482746"/>
            <a:ext cx="5333635" cy="1107996"/>
          </a:xfrm>
          <a:prstGeom prst="rect">
            <a:avLst/>
          </a:prstGeom>
          <a:noFill/>
        </p:spPr>
        <p:txBody>
          <a:bodyPr wrap="square" rtlCol="0">
            <a:spAutoFit/>
          </a:bodyPr>
          <a:lstStyle/>
          <a:p>
            <a:pPr marL="0" lvl="1" indent="0">
              <a:buSzPct val="140000"/>
              <a:buNone/>
            </a:pPr>
            <a:r>
              <a:rPr lang="en-GB" dirty="0">
                <a:solidFill>
                  <a:srgbClr val="4D4D4D"/>
                </a:solidFill>
              </a:rPr>
              <a:t>How service users’ personal data is being protected under the GDPR is stated on the reverse side of the covering letter for mailings 1-4:</a:t>
            </a:r>
          </a:p>
          <a:p>
            <a:pPr marL="285750" indent="-285750">
              <a:spcAft>
                <a:spcPts val="5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DB388ED-4A69-9ED2-3334-339DEFD8D13F}"/>
              </a:ext>
            </a:extLst>
          </p:cNvPr>
          <p:cNvSpPr txBox="1"/>
          <p:nvPr/>
        </p:nvSpPr>
        <p:spPr>
          <a:xfrm>
            <a:off x="343131" y="2036703"/>
            <a:ext cx="5203824" cy="369332"/>
          </a:xfrm>
          <a:prstGeom prst="rect">
            <a:avLst/>
          </a:prstGeom>
          <a:noFill/>
        </p:spPr>
        <p:txBody>
          <a:bodyPr wrap="square" rtlCol="0">
            <a:spAutoFit/>
          </a:bodyPr>
          <a:lstStyle/>
          <a:p>
            <a:pPr algn="ctr"/>
            <a:r>
              <a:rPr lang="en-GB" b="1" dirty="0">
                <a:solidFill>
                  <a:srgbClr val="8A2700"/>
                </a:solidFill>
                <a:latin typeface="Arial" panose="020B0604020202020204" pitchFamily="34" charset="0"/>
                <a:ea typeface="+mj-ea"/>
                <a:cs typeface="Arial" panose="020B0604020202020204" pitchFamily="34" charset="0"/>
              </a:rPr>
              <a:t>General data protection regulation (GDPR)</a:t>
            </a:r>
          </a:p>
        </p:txBody>
      </p:sp>
      <p:cxnSp>
        <p:nvCxnSpPr>
          <p:cNvPr id="9" name="Straight Connector 8">
            <a:extLst>
              <a:ext uri="{FF2B5EF4-FFF2-40B4-BE49-F238E27FC236}">
                <a16:creationId xmlns:a16="http://schemas.microsoft.com/office/drawing/2014/main" id="{F4F917ED-73A6-DE76-A377-D80F2797A0FA}"/>
              </a:ext>
            </a:extLst>
          </p:cNvPr>
          <p:cNvCxnSpPr/>
          <p:nvPr/>
        </p:nvCxnSpPr>
        <p:spPr>
          <a:xfrm>
            <a:off x="6067148" y="1487996"/>
            <a:ext cx="0" cy="4716462"/>
          </a:xfrm>
          <a:prstGeom prst="line">
            <a:avLst/>
          </a:prstGeom>
          <a:ln w="28575">
            <a:solidFill>
              <a:srgbClr val="8A2700"/>
            </a:solidFill>
            <a:prstDash val="dash"/>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409FFB19-FA30-B597-73FE-2F95BB8DE93D}"/>
              </a:ext>
            </a:extLst>
          </p:cNvPr>
          <p:cNvSpPr/>
          <p:nvPr/>
        </p:nvSpPr>
        <p:spPr>
          <a:xfrm>
            <a:off x="6498864" y="4938942"/>
            <a:ext cx="5049579" cy="941131"/>
          </a:xfrm>
          <a:prstGeom prst="roundRect">
            <a:avLst/>
          </a:prstGeom>
          <a:solidFill>
            <a:srgbClr val="8A2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Please note that patients do not have to actively consent to the sharing of their data, for the 2025 Maternity Survey.</a:t>
            </a:r>
          </a:p>
        </p:txBody>
      </p:sp>
      <p:sp>
        <p:nvSpPr>
          <p:cNvPr id="11" name="TextBox 10">
            <a:extLst>
              <a:ext uri="{FF2B5EF4-FFF2-40B4-BE49-F238E27FC236}">
                <a16:creationId xmlns:a16="http://schemas.microsoft.com/office/drawing/2014/main" id="{6B4526A0-B532-2A00-FAD6-842BAAF434C2}"/>
              </a:ext>
            </a:extLst>
          </p:cNvPr>
          <p:cNvSpPr txBox="1"/>
          <p:nvPr/>
        </p:nvSpPr>
        <p:spPr>
          <a:xfrm>
            <a:off x="6337153" y="1487996"/>
            <a:ext cx="5167313" cy="369332"/>
          </a:xfrm>
          <a:prstGeom prst="rect">
            <a:avLst/>
          </a:prstGeom>
          <a:noFill/>
        </p:spPr>
        <p:txBody>
          <a:bodyPr wrap="square" rtlCol="0">
            <a:spAutoFit/>
          </a:bodyPr>
          <a:lstStyle/>
          <a:p>
            <a:pPr algn="ctr"/>
            <a:r>
              <a:rPr lang="en-GB" b="1" dirty="0">
                <a:solidFill>
                  <a:srgbClr val="8A2700"/>
                </a:solidFill>
                <a:latin typeface="Arial" panose="020B0604020202020204" pitchFamily="34" charset="0"/>
                <a:ea typeface="+mj-ea"/>
                <a:cs typeface="Arial" panose="020B0604020202020204" pitchFamily="34" charset="0"/>
              </a:rPr>
              <a:t>National Data Opt-Out Programme</a:t>
            </a:r>
          </a:p>
        </p:txBody>
      </p:sp>
      <p:grpSp>
        <p:nvGrpSpPr>
          <p:cNvPr id="12" name="Group 11">
            <a:extLst>
              <a:ext uri="{FF2B5EF4-FFF2-40B4-BE49-F238E27FC236}">
                <a16:creationId xmlns:a16="http://schemas.microsoft.com/office/drawing/2014/main" id="{D8F92BB1-A98F-C727-BF71-1CF8C9826BC3}"/>
              </a:ext>
            </a:extLst>
          </p:cNvPr>
          <p:cNvGrpSpPr/>
          <p:nvPr/>
        </p:nvGrpSpPr>
        <p:grpSpPr>
          <a:xfrm>
            <a:off x="6498864" y="2036703"/>
            <a:ext cx="5049579" cy="1228944"/>
            <a:chOff x="6255866" y="2036703"/>
            <a:chExt cx="5049579" cy="1000041"/>
          </a:xfrm>
          <a:solidFill>
            <a:srgbClr val="8A2700"/>
          </a:solidFill>
        </p:grpSpPr>
        <p:sp>
          <p:nvSpPr>
            <p:cNvPr id="13" name="Rectangle: Rounded Corners 12">
              <a:extLst>
                <a:ext uri="{FF2B5EF4-FFF2-40B4-BE49-F238E27FC236}">
                  <a16:creationId xmlns:a16="http://schemas.microsoft.com/office/drawing/2014/main" id="{DBC88FDE-FFBC-20AD-C313-FEFB932745D6}"/>
                </a:ext>
              </a:extLst>
            </p:cNvPr>
            <p:cNvSpPr/>
            <p:nvPr/>
          </p:nvSpPr>
          <p:spPr>
            <a:xfrm>
              <a:off x="6255866" y="2036703"/>
              <a:ext cx="5049579" cy="63029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latin typeface="Arial" panose="020B0604020202020204" pitchFamily="34" charset="0"/>
                  <a:cs typeface="Arial" panose="020B0604020202020204" pitchFamily="34" charset="0"/>
                </a:rPr>
                <a:t>NPSP has received exemption </a:t>
              </a:r>
              <a:r>
                <a:rPr lang="en-GB" dirty="0">
                  <a:latin typeface="Arial" panose="020B0604020202020204" pitchFamily="34" charset="0"/>
                  <a:cs typeface="Arial" panose="020B0604020202020204" pitchFamily="34" charset="0"/>
                </a:rPr>
                <a:t>from the National Data Opt-out Programme.</a:t>
              </a:r>
            </a:p>
          </p:txBody>
        </p:sp>
        <p:sp>
          <p:nvSpPr>
            <p:cNvPr id="14" name="Arrow: Down 13">
              <a:extLst>
                <a:ext uri="{FF2B5EF4-FFF2-40B4-BE49-F238E27FC236}">
                  <a16:creationId xmlns:a16="http://schemas.microsoft.com/office/drawing/2014/main" id="{0A69D267-076E-F24A-EF57-16C232ECF076}"/>
                </a:ext>
              </a:extLst>
            </p:cNvPr>
            <p:cNvSpPr/>
            <p:nvPr/>
          </p:nvSpPr>
          <p:spPr>
            <a:xfrm>
              <a:off x="8613972" y="2667000"/>
              <a:ext cx="333366" cy="369744"/>
            </a:xfrm>
            <a:prstGeom prst="down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5B0FF6A6-A8F5-2BC3-CB4F-16C5336BC3D3}"/>
              </a:ext>
            </a:extLst>
          </p:cNvPr>
          <p:cNvGrpSpPr/>
          <p:nvPr/>
        </p:nvGrpSpPr>
        <p:grpSpPr>
          <a:xfrm>
            <a:off x="6498864" y="3266813"/>
            <a:ext cx="5049579" cy="1672129"/>
            <a:chOff x="6255866" y="3036744"/>
            <a:chExt cx="5049579" cy="1360678"/>
          </a:xfrm>
        </p:grpSpPr>
        <p:sp>
          <p:nvSpPr>
            <p:cNvPr id="16" name="Rectangle: Rounded Corners 15">
              <a:extLst>
                <a:ext uri="{FF2B5EF4-FFF2-40B4-BE49-F238E27FC236}">
                  <a16:creationId xmlns:a16="http://schemas.microsoft.com/office/drawing/2014/main" id="{C5F1C18A-AB88-C99F-BB8F-68FD83AB4EB7}"/>
                </a:ext>
              </a:extLst>
            </p:cNvPr>
            <p:cNvSpPr/>
            <p:nvPr/>
          </p:nvSpPr>
          <p:spPr>
            <a:xfrm>
              <a:off x="6255866" y="3036744"/>
              <a:ext cx="5049579" cy="989985"/>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We will continue to have separate opt-out mechanisms via the dissent posters that need to be displayed across all trusts.</a:t>
              </a:r>
            </a:p>
          </p:txBody>
        </p:sp>
        <p:sp>
          <p:nvSpPr>
            <p:cNvPr id="17" name="Arrow: Down 16">
              <a:extLst>
                <a:ext uri="{FF2B5EF4-FFF2-40B4-BE49-F238E27FC236}">
                  <a16:creationId xmlns:a16="http://schemas.microsoft.com/office/drawing/2014/main" id="{80D189F0-AA16-871D-5998-50A19A268899}"/>
                </a:ext>
              </a:extLst>
            </p:cNvPr>
            <p:cNvSpPr/>
            <p:nvPr/>
          </p:nvSpPr>
          <p:spPr>
            <a:xfrm>
              <a:off x="8576069" y="4027678"/>
              <a:ext cx="333366" cy="369744"/>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0" name="Picture 19">
            <a:extLst>
              <a:ext uri="{FF2B5EF4-FFF2-40B4-BE49-F238E27FC236}">
                <a16:creationId xmlns:a16="http://schemas.microsoft.com/office/drawing/2014/main" id="{1417C40C-F3CF-3146-753A-F5AED27B1E79}"/>
              </a:ext>
            </a:extLst>
          </p:cNvPr>
          <p:cNvPicPr>
            <a:picLocks noChangeAspect="1"/>
          </p:cNvPicPr>
          <p:nvPr/>
        </p:nvPicPr>
        <p:blipFill>
          <a:blip r:embed="rId2"/>
          <a:stretch>
            <a:fillRect/>
          </a:stretch>
        </p:blipFill>
        <p:spPr>
          <a:xfrm>
            <a:off x="653520" y="3667452"/>
            <a:ext cx="4893433" cy="1330111"/>
          </a:xfrm>
          <a:prstGeom prst="rect">
            <a:avLst/>
          </a:prstGeom>
          <a:ln>
            <a:solidFill>
              <a:schemeClr val="tx1"/>
            </a:solidFill>
          </a:ln>
        </p:spPr>
      </p:pic>
    </p:spTree>
    <p:extLst>
      <p:ext uri="{BB962C8B-B14F-4D97-AF65-F5344CB8AC3E}">
        <p14:creationId xmlns:p14="http://schemas.microsoft.com/office/powerpoint/2010/main" val="3024051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F5CC-386F-419B-D95A-541CDFE465D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1EE833-2DE1-D45F-06C9-2DCB9E4D1826}"/>
              </a:ext>
            </a:extLst>
          </p:cNvPr>
          <p:cNvSpPr>
            <a:spLocks noGrp="1"/>
          </p:cNvSpPr>
          <p:nvPr>
            <p:ph idx="1"/>
          </p:nvPr>
        </p:nvSpPr>
        <p:spPr/>
        <p:txBody>
          <a:bodyPr/>
          <a:lstStyle/>
          <a:p>
            <a:pPr lvl="1"/>
            <a:r>
              <a:rPr lang="en-GB" sz="1800" dirty="0">
                <a:solidFill>
                  <a:srgbClr val="4D4D4D"/>
                </a:solidFill>
              </a:rPr>
              <a:t>We ask you publicise the survey both internally and externally to ensure service users are aware of the survey and have the opportunity to opt-out should they wish. Example materials are available in </a:t>
            </a:r>
            <a:r>
              <a:rPr lang="en-GB" sz="1800" dirty="0">
                <a:solidFill>
                  <a:srgbClr val="4D4639"/>
                </a:solidFill>
              </a:rPr>
              <a:t>the</a:t>
            </a:r>
            <a:r>
              <a:rPr lang="en-GB" sz="1800" dirty="0">
                <a:solidFill>
                  <a:srgbClr val="007B4E"/>
                </a:solidFill>
              </a:rPr>
              <a:t> </a:t>
            </a:r>
            <a:r>
              <a:rPr lang="en-GB" sz="1800" dirty="0">
                <a:solidFill>
                  <a:srgbClr val="8A2700"/>
                </a:solidFill>
                <a:hlinkClick r:id="rId2"/>
              </a:rPr>
              <a:t>'Publicising the survey</a:t>
            </a:r>
            <a:r>
              <a:rPr lang="en-GB" sz="1800" dirty="0">
                <a:solidFill>
                  <a:srgbClr val="8A2700"/>
                </a:solidFill>
              </a:rPr>
              <a:t>’</a:t>
            </a:r>
            <a:r>
              <a:rPr lang="en-GB" sz="1800" dirty="0">
                <a:solidFill>
                  <a:srgbClr val="007B4E"/>
                </a:solidFill>
              </a:rPr>
              <a:t> </a:t>
            </a:r>
            <a:r>
              <a:rPr lang="en-GB" sz="1800" dirty="0">
                <a:solidFill>
                  <a:srgbClr val="4D4D4D"/>
                </a:solidFill>
              </a:rPr>
              <a:t>document.</a:t>
            </a:r>
            <a:endParaRPr lang="en-US" dirty="0"/>
          </a:p>
          <a:p>
            <a:pPr lvl="2"/>
            <a:r>
              <a:rPr lang="en-US" dirty="0"/>
              <a:t>You can also use the publicity materials we will provide you with.</a:t>
            </a:r>
          </a:p>
          <a:p>
            <a:pPr lvl="1"/>
            <a:r>
              <a:rPr lang="en-US" dirty="0"/>
              <a:t>Ensure a log of maternity service users who have dissented from taking part in the survey is accurately kept.</a:t>
            </a:r>
          </a:p>
          <a:p>
            <a:pPr lvl="1"/>
            <a:r>
              <a:rPr lang="en-US" dirty="0"/>
              <a:t>Ensure the total number of eligible service users who have dissented from the sharing of their details for any purpose other than their clinical care or who have dissented from taking part in the survey specifically are recorded in your sample declaration form and are excluded from your sample.</a:t>
            </a:r>
          </a:p>
          <a:p>
            <a:pPr lvl="1"/>
            <a:r>
              <a:rPr lang="en-US" dirty="0"/>
              <a:t>Section 251 allows service user data to be shared outside of NHS trusts without gaining prior and explicit consent from these service users. In order for their contact data to be shared without consent to a third party, you have to display the dissent poster, and provide 16/17-year-old service users with a leaflet.</a:t>
            </a:r>
          </a:p>
          <a:p>
            <a:pPr lvl="2"/>
            <a:endParaRPr lang="en-US" dirty="0"/>
          </a:p>
          <a:p>
            <a:pPr marL="341100" lvl="2" indent="0">
              <a:buNone/>
            </a:pPr>
            <a:endParaRPr lang="en-US" dirty="0"/>
          </a:p>
          <a:p>
            <a:pPr lvl="4"/>
            <a:endParaRPr lang="en-US" dirty="0"/>
          </a:p>
          <a:p>
            <a:pPr marL="989100" lvl="4" indent="0">
              <a:buNone/>
            </a:pPr>
            <a:endParaRPr lang="en-GB" dirty="0"/>
          </a:p>
          <a:p>
            <a:endParaRPr lang="en-GB" dirty="0"/>
          </a:p>
        </p:txBody>
      </p:sp>
      <p:sp>
        <p:nvSpPr>
          <p:cNvPr id="3" name="Title 2">
            <a:extLst>
              <a:ext uri="{FF2B5EF4-FFF2-40B4-BE49-F238E27FC236}">
                <a16:creationId xmlns:a16="http://schemas.microsoft.com/office/drawing/2014/main" id="{0956860E-C70A-C8B5-ED17-0CC0909C76E0}"/>
              </a:ext>
            </a:extLst>
          </p:cNvPr>
          <p:cNvSpPr>
            <a:spLocks noGrp="1"/>
          </p:cNvSpPr>
          <p:nvPr>
            <p:ph type="title"/>
          </p:nvPr>
        </p:nvSpPr>
        <p:spPr/>
        <p:txBody>
          <a:bodyPr/>
          <a:lstStyle/>
          <a:p>
            <a:r>
              <a:rPr lang="en-GB" dirty="0"/>
              <a:t>Section 251 requirements</a:t>
            </a:r>
          </a:p>
        </p:txBody>
      </p:sp>
    </p:spTree>
    <p:extLst>
      <p:ext uri="{BB962C8B-B14F-4D97-AF65-F5344CB8AC3E}">
        <p14:creationId xmlns:p14="http://schemas.microsoft.com/office/powerpoint/2010/main" val="2098169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4F5F2-C115-57B2-BE13-0EE46DAC7C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8E001-B367-E9CC-750D-7DB21AE14551}"/>
              </a:ext>
            </a:extLst>
          </p:cNvPr>
          <p:cNvSpPr>
            <a:spLocks noGrp="1"/>
          </p:cNvSpPr>
          <p:nvPr>
            <p:ph idx="1"/>
          </p:nvPr>
        </p:nvSpPr>
        <p:spPr>
          <a:xfrm>
            <a:off x="516835" y="1597306"/>
            <a:ext cx="9731636" cy="4249194"/>
          </a:xfrm>
        </p:spPr>
        <p:txBody>
          <a:bodyPr/>
          <a:lstStyle/>
          <a:p>
            <a:pPr lvl="1"/>
            <a:r>
              <a:rPr lang="en-US" sz="1600" b="1" dirty="0">
                <a:solidFill>
                  <a:srgbClr val="8A2700"/>
                </a:solidFill>
              </a:rPr>
              <a:t>Dissent posters </a:t>
            </a:r>
            <a:r>
              <a:rPr lang="en-US" sz="1600" dirty="0"/>
              <a:t>give service users the opportunity to opt out (available on the </a:t>
            </a:r>
            <a:r>
              <a:rPr lang="en-US" sz="1600" dirty="0">
                <a:hlinkClick r:id="rId2"/>
              </a:rPr>
              <a:t>NHS Surveys website</a:t>
            </a:r>
            <a:r>
              <a:rPr lang="en-US" sz="1600" dirty="0"/>
              <a:t>).</a:t>
            </a:r>
          </a:p>
          <a:p>
            <a:pPr lvl="2"/>
            <a:r>
              <a:rPr lang="en-US" sz="1600" dirty="0"/>
              <a:t>Posters should be displayed during February (and January for trusts who need to sample back to reach 300 live births). </a:t>
            </a:r>
          </a:p>
          <a:p>
            <a:pPr lvl="2">
              <a:buClr>
                <a:srgbClr val="8A2700"/>
              </a:buClr>
            </a:pPr>
            <a:r>
              <a:rPr lang="en-US" sz="1600" dirty="0"/>
              <a:t>Posters are available in English, and have been translated into the </a:t>
            </a:r>
            <a:r>
              <a:rPr lang="en-GB" sz="1600" dirty="0">
                <a:solidFill>
                  <a:srgbClr val="4D4639"/>
                </a:solidFill>
                <a:effectLst/>
                <a:latin typeface="Arial" panose="020B0604020202020204" pitchFamily="34" charset="0"/>
                <a:ea typeface="Aptos" panose="020B0004020202020204" pitchFamily="34" charset="0"/>
              </a:rPr>
              <a:t>most commonly spoken languages in England as well as languages requested by trusts. There ar</a:t>
            </a:r>
            <a:r>
              <a:rPr lang="en-GB" sz="1600" dirty="0">
                <a:solidFill>
                  <a:srgbClr val="4D4639"/>
                </a:solidFill>
                <a:latin typeface="Arial" panose="020B0604020202020204" pitchFamily="34" charset="0"/>
                <a:ea typeface="Aptos" panose="020B0004020202020204" pitchFamily="34" charset="0"/>
              </a:rPr>
              <a:t>e 24 translations available</a:t>
            </a:r>
            <a:r>
              <a:rPr lang="en-GB" sz="1600" dirty="0">
                <a:solidFill>
                  <a:srgbClr val="4D4639"/>
                </a:solidFill>
                <a:effectLst/>
                <a:latin typeface="Arial" panose="020B0604020202020204" pitchFamily="34" charset="0"/>
                <a:ea typeface="Aptos" panose="020B0004020202020204" pitchFamily="34" charset="0"/>
              </a:rPr>
              <a:t>: </a:t>
            </a:r>
          </a:p>
          <a:p>
            <a:pPr lvl="3">
              <a:buClr>
                <a:srgbClr val="8A2700"/>
              </a:buClr>
            </a:pPr>
            <a:r>
              <a:rPr lang="en-GB" sz="1400" dirty="0">
                <a:solidFill>
                  <a:srgbClr val="4D4639"/>
                </a:solidFill>
                <a:effectLst/>
                <a:latin typeface="Arial" panose="020B0604020202020204" pitchFamily="34" charset="0"/>
                <a:ea typeface="Aptos" panose="020B0004020202020204" pitchFamily="34" charset="0"/>
              </a:rPr>
              <a:t>Arabic, Bengali, Bulgarian, Chinese Cantonese (Traditional), French, Gujarati, </a:t>
            </a:r>
            <a:r>
              <a:rPr lang="en-GB" sz="1400" dirty="0">
                <a:solidFill>
                  <a:srgbClr val="4D4639"/>
                </a:solidFill>
                <a:latin typeface="Arial" panose="020B0604020202020204" pitchFamily="34" charset="0"/>
                <a:ea typeface="Aptos" panose="020B0004020202020204" pitchFamily="34" charset="0"/>
              </a:rPr>
              <a:t>Hindi, Indian Punjabi, </a:t>
            </a:r>
            <a:r>
              <a:rPr lang="en-GB" sz="1400" dirty="0">
                <a:solidFill>
                  <a:srgbClr val="4D4639"/>
                </a:solidFill>
                <a:effectLst/>
                <a:latin typeface="Arial" panose="020B0604020202020204" pitchFamily="34" charset="0"/>
                <a:ea typeface="Aptos" panose="020B0004020202020204" pitchFamily="34" charset="0"/>
              </a:rPr>
              <a:t>Italian, Kurdish Sorani, Lithuanian, Nepali, Polish, Portuguese, Pakistani Punjabi, Romanian, Russian, Somali, Spanish, Tamil, Tetum, Turkish, Ukrainian and Urdu.</a:t>
            </a:r>
          </a:p>
          <a:p>
            <a:endParaRPr lang="en-GB" sz="1600" dirty="0"/>
          </a:p>
        </p:txBody>
      </p:sp>
      <p:sp>
        <p:nvSpPr>
          <p:cNvPr id="3" name="Title 2">
            <a:extLst>
              <a:ext uri="{FF2B5EF4-FFF2-40B4-BE49-F238E27FC236}">
                <a16:creationId xmlns:a16="http://schemas.microsoft.com/office/drawing/2014/main" id="{4F203543-4517-6B60-C833-E5645FCE30DC}"/>
              </a:ext>
            </a:extLst>
          </p:cNvPr>
          <p:cNvSpPr>
            <a:spLocks noGrp="1"/>
          </p:cNvSpPr>
          <p:nvPr>
            <p:ph type="title"/>
          </p:nvPr>
        </p:nvSpPr>
        <p:spPr/>
        <p:txBody>
          <a:bodyPr/>
          <a:lstStyle/>
          <a:p>
            <a:r>
              <a:rPr lang="en-US" dirty="0"/>
              <a:t>Section 251 requirements: dissent poster and 16/17-year-olds leaflet</a:t>
            </a:r>
            <a:endParaRPr lang="en-GB" dirty="0"/>
          </a:p>
        </p:txBody>
      </p:sp>
      <p:pic>
        <p:nvPicPr>
          <p:cNvPr id="5" name="Picture 4">
            <a:extLst>
              <a:ext uri="{FF2B5EF4-FFF2-40B4-BE49-F238E27FC236}">
                <a16:creationId xmlns:a16="http://schemas.microsoft.com/office/drawing/2014/main" id="{FE701CEE-BC2D-FF94-4EF8-142C7CAB7D84}"/>
              </a:ext>
            </a:extLst>
          </p:cNvPr>
          <p:cNvPicPr>
            <a:picLocks noChangeAspect="1"/>
          </p:cNvPicPr>
          <p:nvPr/>
        </p:nvPicPr>
        <p:blipFill>
          <a:blip r:embed="rId3"/>
          <a:stretch>
            <a:fillRect/>
          </a:stretch>
        </p:blipFill>
        <p:spPr>
          <a:xfrm>
            <a:off x="5311883" y="4260597"/>
            <a:ext cx="2794069" cy="2000193"/>
          </a:xfrm>
          <a:prstGeom prst="rect">
            <a:avLst/>
          </a:prstGeom>
          <a:ln>
            <a:solidFill>
              <a:srgbClr val="8A2700"/>
            </a:solidFill>
          </a:ln>
        </p:spPr>
      </p:pic>
      <p:pic>
        <p:nvPicPr>
          <p:cNvPr id="7" name="Picture 6">
            <a:extLst>
              <a:ext uri="{FF2B5EF4-FFF2-40B4-BE49-F238E27FC236}">
                <a16:creationId xmlns:a16="http://schemas.microsoft.com/office/drawing/2014/main" id="{D2A562BA-FF9F-9156-55E8-E0E40F95D324}"/>
              </a:ext>
            </a:extLst>
          </p:cNvPr>
          <p:cNvPicPr>
            <a:picLocks noChangeAspect="1"/>
          </p:cNvPicPr>
          <p:nvPr/>
        </p:nvPicPr>
        <p:blipFill>
          <a:blip r:embed="rId4"/>
          <a:srcRect t="1016" b="1"/>
          <a:stretch/>
        </p:blipFill>
        <p:spPr>
          <a:xfrm>
            <a:off x="8823873" y="3949549"/>
            <a:ext cx="1424598" cy="2036841"/>
          </a:xfrm>
          <a:prstGeom prst="rect">
            <a:avLst/>
          </a:prstGeom>
          <a:ln>
            <a:solidFill>
              <a:srgbClr val="8A2700"/>
            </a:solidFill>
          </a:ln>
        </p:spPr>
      </p:pic>
      <p:sp>
        <p:nvSpPr>
          <p:cNvPr id="11" name="TextBox 10">
            <a:extLst>
              <a:ext uri="{FF2B5EF4-FFF2-40B4-BE49-F238E27FC236}">
                <a16:creationId xmlns:a16="http://schemas.microsoft.com/office/drawing/2014/main" id="{D8F2EEE5-FAFD-1541-7638-FC2F3E8310C7}"/>
              </a:ext>
            </a:extLst>
          </p:cNvPr>
          <p:cNvSpPr txBox="1"/>
          <p:nvPr/>
        </p:nvSpPr>
        <p:spPr>
          <a:xfrm>
            <a:off x="387008" y="4203439"/>
            <a:ext cx="4924875" cy="1191736"/>
          </a:xfrm>
          <a:prstGeom prst="rect">
            <a:avLst/>
          </a:prstGeom>
          <a:noFill/>
        </p:spPr>
        <p:txBody>
          <a:bodyPr wrap="square">
            <a:spAutoFit/>
          </a:bodyPr>
          <a:lstStyle/>
          <a:p>
            <a:pPr marL="342900" marR="0" lvl="1" indent="-34290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A </a:t>
            </a:r>
            <a:r>
              <a:rPr kumimoji="0" lang="en-US" sz="1600" b="1" i="0" u="none" strike="noStrike" kern="1200" cap="none" spc="0" normalizeH="0" baseline="0" noProof="0" dirty="0">
                <a:ln>
                  <a:noFill/>
                </a:ln>
                <a:solidFill>
                  <a:srgbClr val="8A2700"/>
                </a:solidFill>
                <a:effectLst/>
                <a:uLnTx/>
                <a:uFillTx/>
                <a:latin typeface="Arial" panose="020B0604020202020204"/>
                <a:ea typeface="+mn-ea"/>
                <a:cs typeface="Arial" panose="020B0604020202020204" pitchFamily="34" charset="0"/>
              </a:rPr>
              <a:t>16/17-year-olds </a:t>
            </a:r>
            <a:r>
              <a:rPr lang="en-US" sz="1600" b="1" dirty="0">
                <a:solidFill>
                  <a:srgbClr val="8A2700"/>
                </a:solidFill>
                <a:latin typeface="Arial" panose="020B0604020202020204"/>
                <a:cs typeface="Arial" panose="020B0604020202020204" pitchFamily="34" charset="0"/>
              </a:rPr>
              <a:t>leaflet</a:t>
            </a:r>
            <a:r>
              <a:rPr kumimoji="0" lang="en-US" sz="1600" b="1" i="0" u="none" strike="noStrike" kern="1200" cap="none" spc="0" normalizeH="0" baseline="0" noProof="0" dirty="0">
                <a:ln>
                  <a:noFill/>
                </a:ln>
                <a:solidFill>
                  <a:srgbClr val="8A2700"/>
                </a:solidFill>
                <a:effectLst/>
                <a:uLnTx/>
                <a:uFillTx/>
                <a:latin typeface="Arial" panose="020B0604020202020204"/>
                <a:ea typeface="+mn-ea"/>
                <a:cs typeface="Arial" panose="020B0604020202020204" pitchFamily="34" charset="0"/>
              </a:rPr>
              <a:t> </a:t>
            </a: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should be shared with younger mothers postnatally in hospital or at discharge after birth in February (and January for smaller trusts).</a:t>
            </a:r>
            <a:endPar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p:txBody>
      </p:sp>
      <p:pic>
        <p:nvPicPr>
          <p:cNvPr id="6" name="Picture 5">
            <a:extLst>
              <a:ext uri="{FF2B5EF4-FFF2-40B4-BE49-F238E27FC236}">
                <a16:creationId xmlns:a16="http://schemas.microsoft.com/office/drawing/2014/main" id="{94307345-54D2-11B8-F8D6-E37EBA75EFF2}"/>
              </a:ext>
            </a:extLst>
          </p:cNvPr>
          <p:cNvPicPr>
            <a:picLocks noChangeAspect="1"/>
          </p:cNvPicPr>
          <p:nvPr/>
        </p:nvPicPr>
        <p:blipFill>
          <a:blip r:embed="rId5"/>
          <a:stretch>
            <a:fillRect/>
          </a:stretch>
        </p:blipFill>
        <p:spPr>
          <a:xfrm>
            <a:off x="10376591" y="1088057"/>
            <a:ext cx="1434565" cy="2036841"/>
          </a:xfrm>
          <a:prstGeom prst="rect">
            <a:avLst/>
          </a:prstGeom>
          <a:ln>
            <a:solidFill>
              <a:srgbClr val="8A2700"/>
            </a:solidFill>
          </a:ln>
        </p:spPr>
      </p:pic>
      <p:pic>
        <p:nvPicPr>
          <p:cNvPr id="9" name="Picture 8">
            <a:extLst>
              <a:ext uri="{FF2B5EF4-FFF2-40B4-BE49-F238E27FC236}">
                <a16:creationId xmlns:a16="http://schemas.microsoft.com/office/drawing/2014/main" id="{2A7D9001-EBB8-CE8D-8D46-ADE0BF5783C3}"/>
              </a:ext>
            </a:extLst>
          </p:cNvPr>
          <p:cNvPicPr>
            <a:picLocks noChangeAspect="1"/>
          </p:cNvPicPr>
          <p:nvPr/>
        </p:nvPicPr>
        <p:blipFill>
          <a:blip r:embed="rId6"/>
          <a:stretch>
            <a:fillRect/>
          </a:stretch>
        </p:blipFill>
        <p:spPr>
          <a:xfrm>
            <a:off x="10376591" y="3264057"/>
            <a:ext cx="1428401" cy="2036842"/>
          </a:xfrm>
          <a:prstGeom prst="rect">
            <a:avLst/>
          </a:prstGeom>
          <a:ln>
            <a:solidFill>
              <a:srgbClr val="8A2700"/>
            </a:solidFill>
          </a:ln>
        </p:spPr>
      </p:pic>
    </p:spTree>
    <p:extLst>
      <p:ext uri="{BB962C8B-B14F-4D97-AF65-F5344CB8AC3E}">
        <p14:creationId xmlns:p14="http://schemas.microsoft.com/office/powerpoint/2010/main" val="3294033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BC49-2EC4-4FF5-ABEE-8DEB72A22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E73B7-AE35-FF8A-701C-F2204B75E331}"/>
              </a:ext>
            </a:extLst>
          </p:cNvPr>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Demographic Batch Service (</a:t>
            </a:r>
            <a:r>
              <a:rPr lang="en-US" dirty="0"/>
              <a:t>DBS) Checks</a:t>
            </a:r>
            <a:endParaRPr lang="en-GB" dirty="0"/>
          </a:p>
        </p:txBody>
      </p:sp>
    </p:spTree>
    <p:extLst>
      <p:ext uri="{BB962C8B-B14F-4D97-AF65-F5344CB8AC3E}">
        <p14:creationId xmlns:p14="http://schemas.microsoft.com/office/powerpoint/2010/main" val="830499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A0DB4-C853-4EA9-9F24-211A4591F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94C71-84F8-9B7C-F079-8E46D559BCB2}"/>
              </a:ext>
            </a:extLst>
          </p:cNvPr>
          <p:cNvSpPr>
            <a:spLocks noGrp="1"/>
          </p:cNvSpPr>
          <p:nvPr>
            <p:ph type="title"/>
          </p:nvPr>
        </p:nvSpPr>
        <p:spPr/>
        <p:txBody>
          <a:bodyPr/>
          <a:lstStyle/>
          <a:p>
            <a:r>
              <a:rPr lang="en-US" dirty="0"/>
              <a:t>DBS Requirements</a:t>
            </a:r>
            <a:endParaRPr lang="en-GB" dirty="0"/>
          </a:p>
        </p:txBody>
      </p:sp>
      <p:graphicFrame>
        <p:nvGraphicFramePr>
          <p:cNvPr id="4" name="Table 3">
            <a:extLst>
              <a:ext uri="{FF2B5EF4-FFF2-40B4-BE49-F238E27FC236}">
                <a16:creationId xmlns:a16="http://schemas.microsoft.com/office/drawing/2014/main" id="{827EB240-A7CA-AEDF-FCE9-DE894F0483A1}"/>
              </a:ext>
            </a:extLst>
          </p:cNvPr>
          <p:cNvGraphicFramePr>
            <a:graphicFrameLocks noGrp="1"/>
          </p:cNvGraphicFramePr>
          <p:nvPr>
            <p:extLst>
              <p:ext uri="{D42A27DB-BD31-4B8C-83A1-F6EECF244321}">
                <p14:modId xmlns:p14="http://schemas.microsoft.com/office/powerpoint/2010/main" val="2101244865"/>
              </p:ext>
            </p:extLst>
          </p:nvPr>
        </p:nvGraphicFramePr>
        <p:xfrm>
          <a:off x="517525" y="1956122"/>
          <a:ext cx="11010860" cy="3885287"/>
        </p:xfrm>
        <a:graphic>
          <a:graphicData uri="http://schemas.openxmlformats.org/drawingml/2006/table">
            <a:tbl>
              <a:tblPr firstRow="1" firstCol="1" lastRow="1" lastCol="1" bandRow="1" bandCol="1">
                <a:tableStyleId>{5202B0CA-FC54-4496-8BCA-5EF66A818D29}</a:tableStyleId>
              </a:tblPr>
              <a:tblGrid>
                <a:gridCol w="3015536">
                  <a:extLst>
                    <a:ext uri="{9D8B030D-6E8A-4147-A177-3AD203B41FA5}">
                      <a16:colId xmlns:a16="http://schemas.microsoft.com/office/drawing/2014/main" val="4272416976"/>
                    </a:ext>
                  </a:extLst>
                </a:gridCol>
                <a:gridCol w="7995324">
                  <a:extLst>
                    <a:ext uri="{9D8B030D-6E8A-4147-A177-3AD203B41FA5}">
                      <a16:colId xmlns:a16="http://schemas.microsoft.com/office/drawing/2014/main" val="1435438610"/>
                    </a:ext>
                  </a:extLst>
                </a:gridCol>
              </a:tblGrid>
              <a:tr h="461277">
                <a:tc gridSpan="2">
                  <a:txBody>
                    <a:bodyPr/>
                    <a:lstStyle/>
                    <a:p>
                      <a:pPr marL="67945" marR="2120900">
                        <a:lnSpc>
                          <a:spcPct val="115000"/>
                        </a:lnSpc>
                        <a:spcBef>
                          <a:spcPts val="190"/>
                        </a:spcBef>
                        <a:spcAft>
                          <a:spcPts val="800"/>
                        </a:spcAft>
                      </a:pPr>
                      <a:r>
                        <a:rPr lang="en-GB" sz="1800" dirty="0">
                          <a:effectLst/>
                        </a:rPr>
                        <a:t>DBS &amp; local checks requirements</a:t>
                      </a:r>
                      <a:endParaRPr lang="en-GB" sz="180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007B4E"/>
                    </a:solidFill>
                  </a:tcPr>
                </a:tc>
                <a:tc hMerge="1">
                  <a:txBody>
                    <a:bodyPr/>
                    <a:lstStyle/>
                    <a:p>
                      <a:endParaRPr lang="en-GB"/>
                    </a:p>
                  </a:txBody>
                  <a:tcPr/>
                </a:tc>
                <a:extLst>
                  <a:ext uri="{0D108BD9-81ED-4DB2-BD59-A6C34878D82A}">
                    <a16:rowId xmlns:a16="http://schemas.microsoft.com/office/drawing/2014/main" val="505022865"/>
                  </a:ext>
                </a:extLst>
              </a:tr>
              <a:tr h="1157819">
                <a:tc>
                  <a:txBody>
                    <a:bodyPr/>
                    <a:lstStyle/>
                    <a:p>
                      <a:pPr marL="67945">
                        <a:lnSpc>
                          <a:spcPct val="115000"/>
                        </a:lnSpc>
                        <a:spcBef>
                          <a:spcPts val="180"/>
                        </a:spcBef>
                        <a:spcAft>
                          <a:spcPts val="800"/>
                        </a:spcAft>
                      </a:pPr>
                      <a:r>
                        <a:rPr lang="en-GB" sz="1800" b="0" dirty="0">
                          <a:solidFill>
                            <a:srgbClr val="4D4639"/>
                          </a:solidFill>
                          <a:effectLst/>
                        </a:rPr>
                        <a:t>Before mailing 1</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chemeClr val="bg1"/>
                    </a:solidFill>
                  </a:tcPr>
                </a:tc>
                <a:tc>
                  <a:txBody>
                    <a:bodyPr/>
                    <a:lstStyle/>
                    <a:p>
                      <a:pPr marL="67945">
                        <a:lnSpc>
                          <a:spcPct val="115000"/>
                        </a:lnSpc>
                        <a:spcBef>
                          <a:spcPts val="180"/>
                        </a:spcBef>
                        <a:spcAft>
                          <a:spcPts val="800"/>
                        </a:spcAft>
                      </a:pPr>
                      <a:r>
                        <a:rPr lang="en-GB" sz="1800" b="0" dirty="0">
                          <a:solidFill>
                            <a:srgbClr val="4D4639"/>
                          </a:solidFill>
                          <a:effectLst/>
                        </a:rPr>
                        <a:t>Local checks AND DBS checks at the time of drawing your sample</a:t>
                      </a:r>
                    </a:p>
                    <a:p>
                      <a:pPr marL="67945">
                        <a:lnSpc>
                          <a:spcPct val="115000"/>
                        </a:lnSpc>
                        <a:spcBef>
                          <a:spcPts val="180"/>
                        </a:spcBef>
                        <a:spcAft>
                          <a:spcPts val="800"/>
                        </a:spcAft>
                      </a:pPr>
                      <a:r>
                        <a:rPr lang="en-GB" sz="1800" b="1" dirty="0">
                          <a:solidFill>
                            <a:srgbClr val="007B4E"/>
                          </a:solidFill>
                          <a:effectLst/>
                        </a:rPr>
                        <a:t>Further deceased checks will be needed if it has been 2 weeks or more since DBS checks prior to sample submission and mailing 1</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chemeClr val="bg1"/>
                    </a:solidFill>
                  </a:tcPr>
                </a:tc>
                <a:extLst>
                  <a:ext uri="{0D108BD9-81ED-4DB2-BD59-A6C34878D82A}">
                    <a16:rowId xmlns:a16="http://schemas.microsoft.com/office/drawing/2014/main" val="3499169269"/>
                  </a:ext>
                </a:extLst>
              </a:tr>
              <a:tr h="378448">
                <a:tc>
                  <a:txBody>
                    <a:bodyPr/>
                    <a:lstStyle/>
                    <a:p>
                      <a:pPr marL="67945">
                        <a:lnSpc>
                          <a:spcPct val="115000"/>
                        </a:lnSpc>
                        <a:spcBef>
                          <a:spcPts val="180"/>
                        </a:spcBef>
                        <a:spcAft>
                          <a:spcPts val="800"/>
                        </a:spcAft>
                      </a:pPr>
                      <a:r>
                        <a:rPr lang="en-GB" sz="1800" b="0" dirty="0">
                          <a:solidFill>
                            <a:srgbClr val="4D4639"/>
                          </a:solidFill>
                          <a:effectLst/>
                        </a:rPr>
                        <a:t>Before SMS 1</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chemeClr val="bg1">
                        <a:lumMod val="85000"/>
                      </a:schemeClr>
                    </a:solidFill>
                  </a:tcPr>
                </a:tc>
                <a:tc>
                  <a:txBody>
                    <a:bodyPr/>
                    <a:lstStyle/>
                    <a:p>
                      <a:pPr marL="67945">
                        <a:lnSpc>
                          <a:spcPct val="115000"/>
                        </a:lnSpc>
                        <a:spcBef>
                          <a:spcPts val="180"/>
                        </a:spcBef>
                        <a:spcAft>
                          <a:spcPts val="800"/>
                        </a:spcAft>
                      </a:pPr>
                      <a:r>
                        <a:rPr lang="en-GB" sz="1800" b="0" dirty="0">
                          <a:solidFill>
                            <a:srgbClr val="4D4639"/>
                          </a:solidFill>
                          <a:effectLst/>
                        </a:rPr>
                        <a:t>No checks</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chemeClr val="bg1">
                        <a:lumMod val="85000"/>
                      </a:schemeClr>
                    </a:solidFill>
                  </a:tcPr>
                </a:tc>
                <a:extLst>
                  <a:ext uri="{0D108BD9-81ED-4DB2-BD59-A6C34878D82A}">
                    <a16:rowId xmlns:a16="http://schemas.microsoft.com/office/drawing/2014/main" val="2466273975"/>
                  </a:ext>
                </a:extLst>
              </a:tr>
              <a:tr h="378448">
                <a:tc>
                  <a:txBody>
                    <a:bodyPr/>
                    <a:lstStyle/>
                    <a:p>
                      <a:pPr marL="67945">
                        <a:lnSpc>
                          <a:spcPct val="115000"/>
                        </a:lnSpc>
                        <a:spcBef>
                          <a:spcPts val="180"/>
                        </a:spcBef>
                        <a:spcAft>
                          <a:spcPts val="800"/>
                        </a:spcAft>
                      </a:pPr>
                      <a:r>
                        <a:rPr lang="en-GB" sz="1800" b="0" dirty="0">
                          <a:solidFill>
                            <a:srgbClr val="4D4639"/>
                          </a:solidFill>
                          <a:effectLst/>
                        </a:rPr>
                        <a:t>Before mailing 2</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chemeClr val="bg1"/>
                    </a:solidFill>
                  </a:tcPr>
                </a:tc>
                <a:tc>
                  <a:txBody>
                    <a:bodyPr/>
                    <a:lstStyle/>
                    <a:p>
                      <a:pPr marL="67945">
                        <a:lnSpc>
                          <a:spcPct val="115000"/>
                        </a:lnSpc>
                        <a:spcBef>
                          <a:spcPts val="180"/>
                        </a:spcBef>
                        <a:spcAft>
                          <a:spcPts val="800"/>
                        </a:spcAft>
                      </a:pPr>
                      <a:r>
                        <a:rPr lang="en-GB" sz="1800" b="0" dirty="0">
                          <a:solidFill>
                            <a:srgbClr val="4D4639"/>
                          </a:solidFill>
                          <a:effectLst/>
                        </a:rPr>
                        <a:t>Local checks AND DBS checks</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chemeClr val="bg1"/>
                    </a:solidFill>
                  </a:tcPr>
                </a:tc>
                <a:extLst>
                  <a:ext uri="{0D108BD9-81ED-4DB2-BD59-A6C34878D82A}">
                    <a16:rowId xmlns:a16="http://schemas.microsoft.com/office/drawing/2014/main" val="424229741"/>
                  </a:ext>
                </a:extLst>
              </a:tr>
              <a:tr h="376987">
                <a:tc>
                  <a:txBody>
                    <a:bodyPr/>
                    <a:lstStyle/>
                    <a:p>
                      <a:pPr marL="67945">
                        <a:lnSpc>
                          <a:spcPct val="115000"/>
                        </a:lnSpc>
                        <a:spcBef>
                          <a:spcPts val="180"/>
                        </a:spcBef>
                        <a:spcAft>
                          <a:spcPts val="800"/>
                        </a:spcAft>
                      </a:pPr>
                      <a:r>
                        <a:rPr lang="en-GB" sz="1800" b="0" dirty="0">
                          <a:solidFill>
                            <a:srgbClr val="4D4639"/>
                          </a:solidFill>
                          <a:effectLst/>
                        </a:rPr>
                        <a:t>Before SMS 2</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B w="50800" cmpd="dbl">
                      <a:noFill/>
                    </a:lnB>
                    <a:solidFill>
                      <a:schemeClr val="bg1">
                        <a:lumMod val="85000"/>
                      </a:schemeClr>
                    </a:solidFill>
                  </a:tcPr>
                </a:tc>
                <a:tc>
                  <a:txBody>
                    <a:bodyPr/>
                    <a:lstStyle/>
                    <a:p>
                      <a:pPr marL="67945">
                        <a:lnSpc>
                          <a:spcPct val="115000"/>
                        </a:lnSpc>
                        <a:spcBef>
                          <a:spcPts val="180"/>
                        </a:spcBef>
                        <a:spcAft>
                          <a:spcPts val="800"/>
                        </a:spcAft>
                      </a:pPr>
                      <a:r>
                        <a:rPr lang="en-GB" sz="1800" b="0" dirty="0">
                          <a:solidFill>
                            <a:srgbClr val="4D4639"/>
                          </a:solidFill>
                          <a:effectLst/>
                        </a:rPr>
                        <a:t>No checks</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B w="50800" cmpd="dbl">
                      <a:noFill/>
                    </a:lnB>
                    <a:solidFill>
                      <a:schemeClr val="bg1">
                        <a:lumMod val="85000"/>
                      </a:schemeClr>
                    </a:solidFill>
                  </a:tcPr>
                </a:tc>
                <a:extLst>
                  <a:ext uri="{0D108BD9-81ED-4DB2-BD59-A6C34878D82A}">
                    <a16:rowId xmlns:a16="http://schemas.microsoft.com/office/drawing/2014/main" val="2157310971"/>
                  </a:ext>
                </a:extLst>
              </a:tr>
              <a:tr h="377436">
                <a:tc>
                  <a:txBody>
                    <a:bodyPr/>
                    <a:lstStyle/>
                    <a:p>
                      <a:pPr marL="67945">
                        <a:lnSpc>
                          <a:spcPct val="115000"/>
                        </a:lnSpc>
                        <a:spcBef>
                          <a:spcPts val="180"/>
                        </a:spcBef>
                        <a:spcAft>
                          <a:spcPts val="800"/>
                        </a:spcAft>
                      </a:pPr>
                      <a:r>
                        <a:rPr lang="en-GB" sz="1800" b="0" dirty="0">
                          <a:solidFill>
                            <a:srgbClr val="4D4639"/>
                          </a:solidFill>
                          <a:effectLst/>
                        </a:rPr>
                        <a:t>Before mailing 3</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T w="50800" cmpd="dbl">
                      <a:noFill/>
                    </a:lnT>
                    <a:lnB>
                      <a:noFill/>
                    </a:lnB>
                    <a:solidFill>
                      <a:schemeClr val="bg1"/>
                    </a:solidFill>
                  </a:tcPr>
                </a:tc>
                <a:tc>
                  <a:txBody>
                    <a:bodyPr/>
                    <a:lstStyle/>
                    <a:p>
                      <a:pPr marL="67945">
                        <a:lnSpc>
                          <a:spcPct val="115000"/>
                        </a:lnSpc>
                        <a:spcBef>
                          <a:spcPts val="180"/>
                        </a:spcBef>
                        <a:spcAft>
                          <a:spcPts val="800"/>
                        </a:spcAft>
                      </a:pPr>
                      <a:r>
                        <a:rPr lang="en-GB" sz="1800" b="0" dirty="0">
                          <a:solidFill>
                            <a:srgbClr val="4D4639"/>
                          </a:solidFill>
                          <a:effectLst/>
                        </a:rPr>
                        <a:t>Local checks AND DBS checks</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T w="50800" cmpd="dbl">
                      <a:noFill/>
                    </a:lnT>
                    <a:lnB>
                      <a:noFill/>
                    </a:lnB>
                    <a:solidFill>
                      <a:schemeClr val="bg1"/>
                    </a:solidFill>
                  </a:tcPr>
                </a:tc>
                <a:extLst>
                  <a:ext uri="{0D108BD9-81ED-4DB2-BD59-A6C34878D82A}">
                    <a16:rowId xmlns:a16="http://schemas.microsoft.com/office/drawing/2014/main" val="3642668437"/>
                  </a:ext>
                </a:extLst>
              </a:tr>
              <a:tr h="377436">
                <a:tc>
                  <a:txBody>
                    <a:bodyPr/>
                    <a:lstStyle/>
                    <a:p>
                      <a:pPr marL="67945">
                        <a:lnSpc>
                          <a:spcPct val="115000"/>
                        </a:lnSpc>
                        <a:spcBef>
                          <a:spcPts val="180"/>
                        </a:spcBef>
                        <a:spcAft>
                          <a:spcPts val="800"/>
                        </a:spcAft>
                      </a:pPr>
                      <a:r>
                        <a:rPr lang="en-US"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rPr>
                        <a:t>Before SMS 3</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T w="50800" cmpd="dbl">
                      <a:noFill/>
                    </a:lnT>
                    <a:lnB w="50800" cmpd="dbl">
                      <a:noFill/>
                    </a:lnB>
                    <a:solidFill>
                      <a:schemeClr val="bg1">
                        <a:lumMod val="85000"/>
                      </a:schemeClr>
                    </a:solidFill>
                  </a:tcPr>
                </a:tc>
                <a:tc>
                  <a:txBody>
                    <a:bodyPr/>
                    <a:lstStyle/>
                    <a:p>
                      <a:pPr marL="67945">
                        <a:lnSpc>
                          <a:spcPct val="115000"/>
                        </a:lnSpc>
                        <a:spcBef>
                          <a:spcPts val="180"/>
                        </a:spcBef>
                        <a:spcAft>
                          <a:spcPts val="800"/>
                        </a:spcAft>
                      </a:pPr>
                      <a:r>
                        <a:rPr lang="en-US"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rPr>
                        <a:t>No checks</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T w="50800" cmpd="dbl">
                      <a:noFill/>
                    </a:lnT>
                    <a:lnB w="50800" cmpd="dbl">
                      <a:noFill/>
                    </a:lnB>
                    <a:solidFill>
                      <a:schemeClr val="bg1">
                        <a:lumMod val="85000"/>
                      </a:schemeClr>
                    </a:solidFill>
                  </a:tcPr>
                </a:tc>
                <a:extLst>
                  <a:ext uri="{0D108BD9-81ED-4DB2-BD59-A6C34878D82A}">
                    <a16:rowId xmlns:a16="http://schemas.microsoft.com/office/drawing/2014/main" val="2690100071"/>
                  </a:ext>
                </a:extLst>
              </a:tr>
              <a:tr h="377436">
                <a:tc>
                  <a:txBody>
                    <a:bodyPr/>
                    <a:lstStyle/>
                    <a:p>
                      <a:pPr marL="67945">
                        <a:lnSpc>
                          <a:spcPct val="115000"/>
                        </a:lnSpc>
                        <a:spcBef>
                          <a:spcPts val="180"/>
                        </a:spcBef>
                        <a:spcAft>
                          <a:spcPts val="800"/>
                        </a:spcAft>
                      </a:pPr>
                      <a:r>
                        <a:rPr lang="en-US"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rPr>
                        <a:t>Before mailing 4</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T w="50800" cmpd="dbl">
                      <a:noFill/>
                    </a:lnT>
                    <a:solidFill>
                      <a:schemeClr val="bg1"/>
                    </a:solidFill>
                  </a:tcPr>
                </a:tc>
                <a:tc>
                  <a:txBody>
                    <a:bodyPr/>
                    <a:lstStyle/>
                    <a:p>
                      <a:pPr marL="67945" marR="0" lvl="0" indent="0" algn="l" defTabSz="914400" rtl="0" eaLnBrk="1" fontAlgn="auto" latinLnBrk="0" hangingPunct="1">
                        <a:lnSpc>
                          <a:spcPct val="115000"/>
                        </a:lnSpc>
                        <a:spcBef>
                          <a:spcPts val="180"/>
                        </a:spcBef>
                        <a:spcAft>
                          <a:spcPts val="800"/>
                        </a:spcAft>
                        <a:buClrTx/>
                        <a:buSzTx/>
                        <a:buFontTx/>
                        <a:buNone/>
                        <a:tabLst/>
                        <a:defRPr/>
                      </a:pPr>
                      <a:r>
                        <a:rPr lang="en-GB" sz="1800" b="0" dirty="0">
                          <a:solidFill>
                            <a:srgbClr val="4D4639"/>
                          </a:solidFill>
                          <a:effectLst/>
                        </a:rPr>
                        <a:t>Local checks AND DBS checks</a:t>
                      </a:r>
                      <a:endParaRPr lang="en-GB" sz="1800" b="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T w="50800" cmpd="dbl">
                      <a:noFill/>
                    </a:lnT>
                    <a:solidFill>
                      <a:schemeClr val="bg1"/>
                    </a:solidFill>
                  </a:tcPr>
                </a:tc>
                <a:extLst>
                  <a:ext uri="{0D108BD9-81ED-4DB2-BD59-A6C34878D82A}">
                    <a16:rowId xmlns:a16="http://schemas.microsoft.com/office/drawing/2014/main" val="123880177"/>
                  </a:ext>
                </a:extLst>
              </a:tr>
            </a:tbl>
          </a:graphicData>
        </a:graphic>
      </p:graphicFrame>
      <p:sp>
        <p:nvSpPr>
          <p:cNvPr id="8" name="TextBox 7">
            <a:extLst>
              <a:ext uri="{FF2B5EF4-FFF2-40B4-BE49-F238E27FC236}">
                <a16:creationId xmlns:a16="http://schemas.microsoft.com/office/drawing/2014/main" id="{DD94E2E0-6A91-ED18-DF07-CF602AA7B51D}"/>
              </a:ext>
            </a:extLst>
          </p:cNvPr>
          <p:cNvSpPr txBox="1"/>
          <p:nvPr/>
        </p:nvSpPr>
        <p:spPr>
          <a:xfrm>
            <a:off x="405596" y="1111378"/>
            <a:ext cx="11380808" cy="646331"/>
          </a:xfrm>
          <a:prstGeom prst="rect">
            <a:avLst/>
          </a:prstGeom>
          <a:noFill/>
        </p:spPr>
        <p:txBody>
          <a:bodyPr wrap="square">
            <a:spAutoFit/>
          </a:bodyPr>
          <a:lstStyle/>
          <a:p>
            <a:pPr>
              <a:spcAft>
                <a:spcPts val="500"/>
              </a:spcAft>
            </a:pPr>
            <a:r>
              <a:rPr lang="en-GB" sz="1800" dirty="0">
                <a:latin typeface="Arial" panose="020B0604020202020204" pitchFamily="34" charset="0"/>
                <a:cs typeface="Arial" panose="020B0604020202020204" pitchFamily="34" charset="0"/>
              </a:rPr>
              <a:t>Once you draw your sample of eligible </a:t>
            </a:r>
            <a:r>
              <a:rPr lang="en-GB" dirty="0">
                <a:latin typeface="Arial" panose="020B0604020202020204" pitchFamily="34" charset="0"/>
                <a:cs typeface="Arial" panose="020B0604020202020204" pitchFamily="34" charset="0"/>
              </a:rPr>
              <a:t>service user</a:t>
            </a:r>
            <a:r>
              <a:rPr lang="en-GB" sz="1800" dirty="0">
                <a:latin typeface="Arial" panose="020B0604020202020204" pitchFamily="34" charset="0"/>
                <a:cs typeface="Arial" panose="020B0604020202020204" pitchFamily="34" charset="0"/>
              </a:rPr>
              <a:t>s, this list must be locally checked for deceased service users AND it must be submitted for demographic batch service (DBS) checks</a:t>
            </a:r>
            <a:r>
              <a:rPr lang="en-GB" dirty="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83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1A1C-6695-66A4-9086-FDD4D435B38D}"/>
              </a:ext>
            </a:extLst>
          </p:cNvPr>
          <p:cNvSpPr>
            <a:spLocks noGrp="1"/>
          </p:cNvSpPr>
          <p:nvPr>
            <p:ph type="title"/>
          </p:nvPr>
        </p:nvSpPr>
        <p:spPr/>
        <p:txBody>
          <a:bodyPr/>
          <a:lstStyle/>
          <a:p>
            <a:r>
              <a:rPr lang="en-US" dirty="0"/>
              <a:t>Overview of 2025 survey</a:t>
            </a:r>
            <a:endParaRPr lang="en-GB" dirty="0"/>
          </a:p>
        </p:txBody>
      </p:sp>
    </p:spTree>
    <p:extLst>
      <p:ext uri="{BB962C8B-B14F-4D97-AF65-F5344CB8AC3E}">
        <p14:creationId xmlns:p14="http://schemas.microsoft.com/office/powerpoint/2010/main" val="606414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B2C9A-D92E-7F90-8E65-8028D89D9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B2B68-9814-71BA-4EDA-F14CAE29BEEC}"/>
              </a:ext>
            </a:extLst>
          </p:cNvPr>
          <p:cNvSpPr>
            <a:spLocks noGrp="1"/>
          </p:cNvSpPr>
          <p:nvPr>
            <p:ph type="title"/>
          </p:nvPr>
        </p:nvSpPr>
        <p:spPr/>
        <p:txBody>
          <a:bodyPr/>
          <a:lstStyle/>
          <a:p>
            <a:r>
              <a:rPr lang="en-US" dirty="0"/>
              <a:t>DBS Requirements</a:t>
            </a:r>
            <a:endParaRPr lang="en-GB" dirty="0"/>
          </a:p>
        </p:txBody>
      </p:sp>
      <p:sp>
        <p:nvSpPr>
          <p:cNvPr id="3" name="Content Placeholder 2">
            <a:extLst>
              <a:ext uri="{FF2B5EF4-FFF2-40B4-BE49-F238E27FC236}">
                <a16:creationId xmlns:a16="http://schemas.microsoft.com/office/drawing/2014/main" id="{A10BD981-6701-A151-A23A-68AD1D08A617}"/>
              </a:ext>
            </a:extLst>
          </p:cNvPr>
          <p:cNvSpPr>
            <a:spLocks noGrp="1"/>
          </p:cNvSpPr>
          <p:nvPr>
            <p:ph idx="1"/>
          </p:nvPr>
        </p:nvSpPr>
        <p:spPr/>
        <p:txBody>
          <a:bodyPr/>
          <a:lstStyle/>
          <a:p>
            <a:pPr lvl="1"/>
            <a:r>
              <a:rPr lang="en-US" dirty="0"/>
              <a:t>Some contractors have the capability of running DBS checks during fieldwork on the trusts’ behalf.</a:t>
            </a:r>
          </a:p>
          <a:p>
            <a:pPr lvl="2"/>
            <a:r>
              <a:rPr lang="en-US" dirty="0"/>
              <a:t>This removes the requirement for trusts to run DBS checks ahead of mailing two, mailing three and mailing four BUT:</a:t>
            </a:r>
          </a:p>
          <a:p>
            <a:pPr lvl="3"/>
            <a:r>
              <a:rPr lang="en-US" dirty="0"/>
              <a:t>Trusts are still required to run local checks between mailings.</a:t>
            </a:r>
          </a:p>
          <a:p>
            <a:pPr lvl="3"/>
            <a:r>
              <a:rPr lang="en-US" b="1" dirty="0"/>
              <a:t>Trusts are still expected to run the initial DBS checks when drawing the initial sample.</a:t>
            </a:r>
          </a:p>
          <a:p>
            <a:pPr lvl="1"/>
            <a:r>
              <a:rPr lang="en-US" dirty="0"/>
              <a:t>NHS Numbers of mother and baby and Full date of birth of mother and baby will be required in the sample sent to your contractor to allow them to conduct DBS checks on your behalf during fieldwork.</a:t>
            </a:r>
          </a:p>
          <a:p>
            <a:pPr lvl="1"/>
            <a:r>
              <a:rPr lang="en-US" dirty="0"/>
              <a:t>Please discuss further with your contractor.</a:t>
            </a:r>
          </a:p>
          <a:p>
            <a:endParaRPr lang="en-GB" dirty="0"/>
          </a:p>
        </p:txBody>
      </p:sp>
      <p:sp>
        <p:nvSpPr>
          <p:cNvPr id="4" name="Google Shape;658;p26">
            <a:extLst>
              <a:ext uri="{FF2B5EF4-FFF2-40B4-BE49-F238E27FC236}">
                <a16:creationId xmlns:a16="http://schemas.microsoft.com/office/drawing/2014/main" id="{4A916A26-205B-5C85-CD38-FFB61AD2CA94}"/>
              </a:ext>
            </a:extLst>
          </p:cNvPr>
          <p:cNvSpPr/>
          <p:nvPr/>
        </p:nvSpPr>
        <p:spPr>
          <a:xfrm>
            <a:off x="6311175" y="4190036"/>
            <a:ext cx="2879124" cy="2312619"/>
          </a:xfrm>
          <a:prstGeom prst="hexagon">
            <a:avLst>
              <a:gd name="adj" fmla="val 28729"/>
              <a:gd name="vf" fmla="val 115470"/>
            </a:avLst>
          </a:prstGeom>
          <a:solidFill>
            <a:schemeClr val="accent1">
              <a:alpha val="58660"/>
            </a:schemeClr>
          </a:solidFill>
          <a:ln>
            <a:noFill/>
          </a:ln>
        </p:spPr>
        <p:txBody>
          <a:bodyPr spcFirstLastPara="1" wrap="square" lIns="121900" tIns="121900" rIns="121900" bIns="121900" anchor="ctr" anchorCtr="0">
            <a:noAutofit/>
          </a:bodyPr>
          <a:lstStyle/>
          <a:p>
            <a:endParaRPr sz="2400" dirty="0">
              <a:latin typeface="+mj-lt"/>
            </a:endParaRPr>
          </a:p>
        </p:txBody>
      </p:sp>
      <p:sp>
        <p:nvSpPr>
          <p:cNvPr id="5" name="Google Shape;659;p26">
            <a:extLst>
              <a:ext uri="{FF2B5EF4-FFF2-40B4-BE49-F238E27FC236}">
                <a16:creationId xmlns:a16="http://schemas.microsoft.com/office/drawing/2014/main" id="{EB4636A4-53A8-B9A7-B71B-01309D1DB020}"/>
              </a:ext>
            </a:extLst>
          </p:cNvPr>
          <p:cNvSpPr/>
          <p:nvPr/>
        </p:nvSpPr>
        <p:spPr>
          <a:xfrm>
            <a:off x="6680938" y="4523348"/>
            <a:ext cx="2116556" cy="1699842"/>
          </a:xfrm>
          <a:prstGeom prst="hexagon">
            <a:avLst>
              <a:gd name="adj" fmla="val 28729"/>
              <a:gd name="vf" fmla="val 115470"/>
            </a:avLst>
          </a:prstGeom>
          <a:solidFill>
            <a:schemeClr val="accent1"/>
          </a:solidFill>
          <a:ln>
            <a:noFill/>
          </a:ln>
        </p:spPr>
        <p:txBody>
          <a:bodyPr spcFirstLastPara="1" wrap="square" lIns="121900" tIns="121900" rIns="121900" bIns="121900" anchor="ctr" anchorCtr="0">
            <a:noAutofit/>
          </a:bodyPr>
          <a:lstStyle/>
          <a:p>
            <a:endParaRPr sz="2400" dirty="0">
              <a:latin typeface="+mj-lt"/>
            </a:endParaRPr>
          </a:p>
        </p:txBody>
      </p:sp>
      <p:pic>
        <p:nvPicPr>
          <p:cNvPr id="8" name="Graphic 7" descr="Clipboard Partially Checked with solid fill">
            <a:extLst>
              <a:ext uri="{FF2B5EF4-FFF2-40B4-BE49-F238E27FC236}">
                <a16:creationId xmlns:a16="http://schemas.microsoft.com/office/drawing/2014/main" id="{33AA31DF-BB4F-8537-7291-A02C2EE0DF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6657" y="4791403"/>
            <a:ext cx="1155540" cy="1155540"/>
          </a:xfrm>
          <a:prstGeom prst="rect">
            <a:avLst/>
          </a:prstGeom>
        </p:spPr>
      </p:pic>
    </p:spTree>
    <p:extLst>
      <p:ext uri="{BB962C8B-B14F-4D97-AF65-F5344CB8AC3E}">
        <p14:creationId xmlns:p14="http://schemas.microsoft.com/office/powerpoint/2010/main" val="2086006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1AE94-3463-E742-1376-2FDE5D3A4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0F2D6-0E47-4060-3A66-87392962F46C}"/>
              </a:ext>
            </a:extLst>
          </p:cNvPr>
          <p:cNvSpPr>
            <a:spLocks noGrp="1"/>
          </p:cNvSpPr>
          <p:nvPr>
            <p:ph type="title"/>
          </p:nvPr>
        </p:nvSpPr>
        <p:spPr/>
        <p:txBody>
          <a:bodyPr/>
          <a:lstStyle/>
          <a:p>
            <a:r>
              <a:rPr lang="en-US" dirty="0"/>
              <a:t>Instruction manuals</a:t>
            </a:r>
            <a:endParaRPr lang="en-GB" dirty="0"/>
          </a:p>
        </p:txBody>
      </p:sp>
    </p:spTree>
    <p:extLst>
      <p:ext uri="{BB962C8B-B14F-4D97-AF65-F5344CB8AC3E}">
        <p14:creationId xmlns:p14="http://schemas.microsoft.com/office/powerpoint/2010/main" val="4264265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C9805-2F87-9EDB-6430-92BAB81C041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62D5A-57B8-1F28-F851-D2472C8E5A21}"/>
              </a:ext>
            </a:extLst>
          </p:cNvPr>
          <p:cNvSpPr>
            <a:spLocks noGrp="1"/>
          </p:cNvSpPr>
          <p:nvPr>
            <p:ph idx="1"/>
          </p:nvPr>
        </p:nvSpPr>
        <p:spPr>
          <a:xfrm>
            <a:off x="516834" y="1271245"/>
            <a:ext cx="6993575" cy="4575255"/>
          </a:xfrm>
        </p:spPr>
        <p:txBody>
          <a:bodyPr/>
          <a:lstStyle/>
          <a:p>
            <a:r>
              <a:rPr lang="en-GB" sz="1600" b="1" dirty="0">
                <a:solidFill>
                  <a:srgbClr val="4A4A49"/>
                </a:solidFill>
                <a:latin typeface="Arial" panose="020B0604020202020204" pitchFamily="34" charset="0"/>
                <a:cs typeface="Arial" panose="020B0604020202020204" pitchFamily="34" charset="0"/>
              </a:rPr>
              <a:t>For survey leads: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US" sz="1600" dirty="0">
                <a:latin typeface="Arial" panose="020B0604020202020204"/>
              </a:rPr>
              <a:t>D</a:t>
            </a: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ocument outlining step-by-step process for preparing and running the survey.</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It is a key summary document that links to all other relevant information regarding the survey handbook.</a:t>
            </a:r>
            <a:endParaRPr lang="en-GB" sz="1600" dirty="0">
              <a:solidFill>
                <a:srgbClr val="4A4A49"/>
              </a:solidFill>
              <a:latin typeface="Arial" panose="020B0604020202020204" pitchFamily="34" charset="0"/>
              <a:cs typeface="Arial" panose="020B0604020202020204" pitchFamily="34" charset="0"/>
            </a:endParaRPr>
          </a:p>
          <a:p>
            <a:r>
              <a:rPr lang="en-GB" sz="1600" b="1" dirty="0">
                <a:solidFill>
                  <a:srgbClr val="4A4A49"/>
                </a:solidFill>
                <a:latin typeface="Arial" panose="020B0604020202020204" pitchFamily="34" charset="0"/>
                <a:cs typeface="Arial" panose="020B0604020202020204" pitchFamily="34" charset="0"/>
              </a:rPr>
              <a:t>Includes: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What’s new for the 2025 Maternity Survey (including updated specifications for the online survey tool).</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Tips on managing and implementing the survey.</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Key dates: top level.</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Highlights on key information e.g. S251.</a:t>
            </a:r>
          </a:p>
          <a:p>
            <a:pPr marL="0" marR="0" lvl="1" indent="0" algn="l" defTabSz="914400" rtl="0" eaLnBrk="1" fontAlgn="auto" latinLnBrk="0" hangingPunct="1">
              <a:lnSpc>
                <a:spcPct val="114000"/>
              </a:lnSpc>
              <a:spcBef>
                <a:spcPts val="800"/>
              </a:spcBef>
              <a:spcAft>
                <a:spcPts val="0"/>
              </a:spcAft>
              <a:buClr>
                <a:srgbClr val="1E445C"/>
              </a:buClr>
              <a:buSzPct val="85000"/>
              <a:buNone/>
              <a:tabLst/>
              <a:defRPr/>
            </a:pPr>
            <a:endPar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endParaRPr lang="en-GB" sz="1600" b="1" dirty="0">
              <a:solidFill>
                <a:srgbClr val="4A4A49"/>
              </a:solidFill>
              <a:latin typeface="Arial" panose="020B0604020202020204" pitchFamily="34" charset="0"/>
              <a:cs typeface="Arial" panose="020B0604020202020204" pitchFamily="34" charset="0"/>
            </a:endParaRPr>
          </a:p>
          <a:p>
            <a:pPr lvl="4"/>
            <a:endParaRPr lang="en-GB" sz="1600" dirty="0"/>
          </a:p>
          <a:p>
            <a:endParaRPr lang="en-GB" sz="1600" dirty="0"/>
          </a:p>
        </p:txBody>
      </p:sp>
      <p:sp>
        <p:nvSpPr>
          <p:cNvPr id="3" name="Title 2">
            <a:extLst>
              <a:ext uri="{FF2B5EF4-FFF2-40B4-BE49-F238E27FC236}">
                <a16:creationId xmlns:a16="http://schemas.microsoft.com/office/drawing/2014/main" id="{403B8786-6970-0854-64F8-0DF68706494D}"/>
              </a:ext>
            </a:extLst>
          </p:cNvPr>
          <p:cNvSpPr>
            <a:spLocks noGrp="1"/>
          </p:cNvSpPr>
          <p:nvPr>
            <p:ph type="title"/>
          </p:nvPr>
        </p:nvSpPr>
        <p:spPr/>
        <p:txBody>
          <a:bodyPr/>
          <a:lstStyle/>
          <a:p>
            <a:r>
              <a:rPr lang="en-US" dirty="0"/>
              <a:t>Survey Handbook</a:t>
            </a:r>
            <a:endParaRPr lang="en-GB" dirty="0"/>
          </a:p>
        </p:txBody>
      </p:sp>
      <p:sp>
        <p:nvSpPr>
          <p:cNvPr id="4" name="Rectangle 3">
            <a:extLst>
              <a:ext uri="{FF2B5EF4-FFF2-40B4-BE49-F238E27FC236}">
                <a16:creationId xmlns:a16="http://schemas.microsoft.com/office/drawing/2014/main" id="{F5D40402-F3AC-2779-C0F3-8B7711B62ECF}"/>
              </a:ext>
            </a:extLst>
          </p:cNvPr>
          <p:cNvSpPr/>
          <p:nvPr/>
        </p:nvSpPr>
        <p:spPr>
          <a:xfrm>
            <a:off x="2515311" y="5711678"/>
            <a:ext cx="8136000" cy="521351"/>
          </a:xfrm>
          <a:prstGeom prst="rect">
            <a:avLst/>
          </a:prstGeom>
          <a:solidFill>
            <a:srgbClr val="1E44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700" dirty="0">
                <a:solidFill>
                  <a:schemeClr val="bg1"/>
                </a:solidFill>
                <a:latin typeface="Arial" panose="020B0604020202020204" pitchFamily="34" charset="0"/>
                <a:cs typeface="Arial" panose="020B0604020202020204" pitchFamily="34" charset="0"/>
              </a:rPr>
              <a:t>This will be available on the </a:t>
            </a:r>
            <a:r>
              <a:rPr lang="en-GB" sz="17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Maternity Survey website</a:t>
            </a:r>
            <a:r>
              <a:rPr lang="en-GB" sz="1700" dirty="0">
                <a:solidFill>
                  <a:schemeClr val="bg1"/>
                </a:solidFill>
                <a:latin typeface="Arial" panose="020B0604020202020204" pitchFamily="34" charset="0"/>
                <a:cs typeface="Arial" panose="020B0604020202020204" pitchFamily="34" charset="0"/>
              </a:rPr>
              <a:t> on 20</a:t>
            </a:r>
            <a:r>
              <a:rPr lang="en-GB" sz="1700" baseline="30000" dirty="0">
                <a:solidFill>
                  <a:schemeClr val="bg1"/>
                </a:solidFill>
                <a:latin typeface="Arial" panose="020B0604020202020204" pitchFamily="34" charset="0"/>
                <a:cs typeface="Arial" panose="020B0604020202020204" pitchFamily="34" charset="0"/>
              </a:rPr>
              <a:t>th</a:t>
            </a:r>
            <a:r>
              <a:rPr lang="en-GB" sz="1700" dirty="0">
                <a:solidFill>
                  <a:schemeClr val="bg1"/>
                </a:solidFill>
                <a:latin typeface="Arial" panose="020B0604020202020204" pitchFamily="34" charset="0"/>
                <a:cs typeface="Arial" panose="020B0604020202020204" pitchFamily="34" charset="0"/>
              </a:rPr>
              <a:t> February </a:t>
            </a:r>
          </a:p>
        </p:txBody>
      </p:sp>
      <p:grpSp>
        <p:nvGrpSpPr>
          <p:cNvPr id="5" name="Google Shape;662;p26">
            <a:extLst>
              <a:ext uri="{FF2B5EF4-FFF2-40B4-BE49-F238E27FC236}">
                <a16:creationId xmlns:a16="http://schemas.microsoft.com/office/drawing/2014/main" id="{622F0A8C-BC96-2361-4509-8287A43E8C68}"/>
              </a:ext>
            </a:extLst>
          </p:cNvPr>
          <p:cNvGrpSpPr/>
          <p:nvPr/>
        </p:nvGrpSpPr>
        <p:grpSpPr>
          <a:xfrm>
            <a:off x="1540689" y="5217555"/>
            <a:ext cx="1742800" cy="1509600"/>
            <a:chOff x="710274" y="3077051"/>
            <a:chExt cx="1307100" cy="1132200"/>
          </a:xfrm>
        </p:grpSpPr>
        <p:sp>
          <p:nvSpPr>
            <p:cNvPr id="6" name="Google Shape;664;p26">
              <a:extLst>
                <a:ext uri="{FF2B5EF4-FFF2-40B4-BE49-F238E27FC236}">
                  <a16:creationId xmlns:a16="http://schemas.microsoft.com/office/drawing/2014/main" id="{27DE5132-2093-CBA7-D3F8-4C57C48BF066}"/>
                </a:ext>
              </a:extLst>
            </p:cNvPr>
            <p:cNvSpPr/>
            <p:nvPr/>
          </p:nvSpPr>
          <p:spPr>
            <a:xfrm>
              <a:off x="710274" y="3077051"/>
              <a:ext cx="1307100" cy="1132200"/>
            </a:xfrm>
            <a:prstGeom prst="hexagon">
              <a:avLst>
                <a:gd name="adj" fmla="val 28729"/>
                <a:gd name="vf" fmla="val 115470"/>
              </a:avLst>
            </a:prstGeom>
            <a:solidFill>
              <a:schemeClr val="bg2">
                <a:alpha val="58430"/>
              </a:schemeClr>
            </a:solidFill>
            <a:ln>
              <a:noFill/>
            </a:ln>
          </p:spPr>
          <p:txBody>
            <a:bodyPr spcFirstLastPara="1" wrap="square" lIns="121900" tIns="121900" rIns="121900" bIns="121900" anchor="ctr" anchorCtr="0">
              <a:noAutofit/>
            </a:bodyPr>
            <a:lstStyle/>
            <a:p>
              <a:endParaRPr sz="2400" dirty="0">
                <a:latin typeface="+mj-lt"/>
              </a:endParaRPr>
            </a:p>
          </p:txBody>
        </p:sp>
        <p:sp>
          <p:nvSpPr>
            <p:cNvPr id="7" name="Google Shape;665;p26">
              <a:extLst>
                <a:ext uri="{FF2B5EF4-FFF2-40B4-BE49-F238E27FC236}">
                  <a16:creationId xmlns:a16="http://schemas.microsoft.com/office/drawing/2014/main" id="{25F9F658-4AAE-D32A-4193-C037853886E9}"/>
                </a:ext>
              </a:extLst>
            </p:cNvPr>
            <p:cNvSpPr/>
            <p:nvPr/>
          </p:nvSpPr>
          <p:spPr>
            <a:xfrm>
              <a:off x="883425" y="3227050"/>
              <a:ext cx="960900" cy="832200"/>
            </a:xfrm>
            <a:prstGeom prst="hexagon">
              <a:avLst>
                <a:gd name="adj" fmla="val 28729"/>
                <a:gd name="vf" fmla="val 115470"/>
              </a:avLst>
            </a:prstGeom>
            <a:solidFill>
              <a:schemeClr val="accent2"/>
            </a:solidFill>
            <a:ln>
              <a:noFill/>
            </a:ln>
          </p:spPr>
          <p:txBody>
            <a:bodyPr spcFirstLastPara="1" wrap="square" lIns="121900" tIns="121900" rIns="121900" bIns="121900" anchor="ctr" anchorCtr="0">
              <a:noAutofit/>
            </a:bodyPr>
            <a:lstStyle/>
            <a:p>
              <a:endParaRPr sz="2400" dirty="0">
                <a:latin typeface="+mj-lt"/>
              </a:endParaRPr>
            </a:p>
          </p:txBody>
        </p:sp>
      </p:grpSp>
      <p:pic>
        <p:nvPicPr>
          <p:cNvPr id="8" name="Graphic 7" descr="Internet with solid fill">
            <a:extLst>
              <a:ext uri="{FF2B5EF4-FFF2-40B4-BE49-F238E27FC236}">
                <a16:creationId xmlns:a16="http://schemas.microsoft.com/office/drawing/2014/main" id="{A92DEDA8-F5A4-9B93-2C2A-66398CFEF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54889" y="5489448"/>
            <a:ext cx="914400" cy="914400"/>
          </a:xfrm>
          <a:prstGeom prst="rect">
            <a:avLst/>
          </a:prstGeom>
        </p:spPr>
      </p:pic>
      <p:pic>
        <p:nvPicPr>
          <p:cNvPr id="10" name="Picture 9">
            <a:extLst>
              <a:ext uri="{FF2B5EF4-FFF2-40B4-BE49-F238E27FC236}">
                <a16:creationId xmlns:a16="http://schemas.microsoft.com/office/drawing/2014/main" id="{AF0678F2-260D-6F15-B6A6-C4024372845C}"/>
              </a:ext>
            </a:extLst>
          </p:cNvPr>
          <p:cNvPicPr>
            <a:picLocks noChangeAspect="1"/>
          </p:cNvPicPr>
          <p:nvPr/>
        </p:nvPicPr>
        <p:blipFill>
          <a:blip r:embed="rId6"/>
          <a:stretch>
            <a:fillRect/>
          </a:stretch>
        </p:blipFill>
        <p:spPr>
          <a:xfrm>
            <a:off x="7632166" y="556767"/>
            <a:ext cx="3369455" cy="4806000"/>
          </a:xfrm>
          <a:prstGeom prst="rect">
            <a:avLst/>
          </a:prstGeom>
          <a:ln>
            <a:solidFill>
              <a:srgbClr val="1E445C"/>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6291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992D-0A5D-2132-8CAA-8C1FB60BCC4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47BE97-54BC-0D8F-CAF7-32C5ED021908}"/>
              </a:ext>
            </a:extLst>
          </p:cNvPr>
          <p:cNvSpPr>
            <a:spLocks noGrp="1"/>
          </p:cNvSpPr>
          <p:nvPr>
            <p:ph idx="1"/>
          </p:nvPr>
        </p:nvSpPr>
        <p:spPr>
          <a:xfrm>
            <a:off x="516835" y="1271245"/>
            <a:ext cx="6034690" cy="4575255"/>
          </a:xfrm>
        </p:spPr>
        <p:txBody>
          <a:bodyPr/>
          <a:lstStyle/>
          <a:p>
            <a:r>
              <a:rPr lang="en-GB" sz="1800" b="1" dirty="0">
                <a:solidFill>
                  <a:srgbClr val="1E445C"/>
                </a:solidFill>
                <a:latin typeface="Arial" panose="020B0604020202020204" pitchFamily="34" charset="0"/>
                <a:cs typeface="Arial" panose="020B0604020202020204" pitchFamily="34" charset="0"/>
              </a:rPr>
              <a:t>For sample drawers (data team):</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Document outlining step-by-step process of how to draw your sample.</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Key summary document that links to all other relevant information regarding survey </a:t>
            </a:r>
            <a:r>
              <a:rPr lang="en-US" dirty="0">
                <a:latin typeface="Arial" panose="020B0604020202020204"/>
              </a:rPr>
              <a:t>sampling</a:t>
            </a: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 </a:t>
            </a:r>
          </a:p>
          <a:p>
            <a:r>
              <a:rPr lang="en-GB" sz="1800" b="1" dirty="0">
                <a:solidFill>
                  <a:srgbClr val="1E445C"/>
                </a:solidFill>
                <a:latin typeface="Arial" panose="020B0604020202020204" pitchFamily="34" charset="0"/>
                <a:cs typeface="Arial" panose="020B0604020202020204" pitchFamily="34" charset="0"/>
              </a:rPr>
              <a:t>Includes: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Overview of the sample drawing process.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Details on eligible and ineligible patients.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Information on DBS checks for deceased patients.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Checking and submitting your sample.</a:t>
            </a:r>
          </a:p>
          <a:p>
            <a:endParaRPr lang="en-GB" dirty="0"/>
          </a:p>
        </p:txBody>
      </p:sp>
      <p:sp>
        <p:nvSpPr>
          <p:cNvPr id="3" name="Title 2">
            <a:extLst>
              <a:ext uri="{FF2B5EF4-FFF2-40B4-BE49-F238E27FC236}">
                <a16:creationId xmlns:a16="http://schemas.microsoft.com/office/drawing/2014/main" id="{CCE78F55-93D8-C1DE-73F1-078EA7AB3B05}"/>
              </a:ext>
            </a:extLst>
          </p:cNvPr>
          <p:cNvSpPr>
            <a:spLocks noGrp="1"/>
          </p:cNvSpPr>
          <p:nvPr>
            <p:ph type="title"/>
          </p:nvPr>
        </p:nvSpPr>
        <p:spPr/>
        <p:txBody>
          <a:bodyPr/>
          <a:lstStyle/>
          <a:p>
            <a:r>
              <a:rPr lang="en-US" dirty="0"/>
              <a:t>Sampling Instructions</a:t>
            </a:r>
            <a:endParaRPr lang="en-GB" dirty="0"/>
          </a:p>
        </p:txBody>
      </p:sp>
      <p:pic>
        <p:nvPicPr>
          <p:cNvPr id="10" name="Picture 9">
            <a:extLst>
              <a:ext uri="{FF2B5EF4-FFF2-40B4-BE49-F238E27FC236}">
                <a16:creationId xmlns:a16="http://schemas.microsoft.com/office/drawing/2014/main" id="{07E3836A-2ADE-9B67-598D-E72F5D4FF38A}"/>
              </a:ext>
            </a:extLst>
          </p:cNvPr>
          <p:cNvPicPr>
            <a:picLocks noChangeAspect="1"/>
          </p:cNvPicPr>
          <p:nvPr/>
        </p:nvPicPr>
        <p:blipFill>
          <a:blip r:embed="rId3"/>
          <a:stretch>
            <a:fillRect/>
          </a:stretch>
        </p:blipFill>
        <p:spPr>
          <a:xfrm>
            <a:off x="7523668" y="641245"/>
            <a:ext cx="3354256" cy="4806098"/>
          </a:xfrm>
          <a:prstGeom prst="rect">
            <a:avLst/>
          </a:prstGeom>
          <a:ln>
            <a:solidFill>
              <a:srgbClr val="1E445C"/>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64618947-139D-61E7-447E-12FAF9E011A7}"/>
              </a:ext>
            </a:extLst>
          </p:cNvPr>
          <p:cNvSpPr/>
          <p:nvPr/>
        </p:nvSpPr>
        <p:spPr>
          <a:xfrm>
            <a:off x="2515311" y="5711678"/>
            <a:ext cx="8136000" cy="521351"/>
          </a:xfrm>
          <a:prstGeom prst="rect">
            <a:avLst/>
          </a:prstGeom>
          <a:solidFill>
            <a:srgbClr val="1E44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700" dirty="0">
                <a:solidFill>
                  <a:schemeClr val="bg1"/>
                </a:solidFill>
                <a:latin typeface="Arial" panose="020B0604020202020204" pitchFamily="34" charset="0"/>
                <a:cs typeface="Arial" panose="020B0604020202020204" pitchFamily="34" charset="0"/>
              </a:rPr>
              <a:t>This will be available on the </a:t>
            </a:r>
            <a:r>
              <a:rPr lang="en-GB" sz="17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Maternity Survey website</a:t>
            </a:r>
            <a:r>
              <a:rPr lang="en-GB" sz="1700" dirty="0">
                <a:solidFill>
                  <a:schemeClr val="bg1"/>
                </a:solidFill>
                <a:latin typeface="Arial" panose="020B0604020202020204" pitchFamily="34" charset="0"/>
                <a:cs typeface="Arial" panose="020B0604020202020204" pitchFamily="34" charset="0"/>
              </a:rPr>
              <a:t> on 20</a:t>
            </a:r>
            <a:r>
              <a:rPr lang="en-GB" sz="1700" baseline="30000" dirty="0">
                <a:solidFill>
                  <a:schemeClr val="bg1"/>
                </a:solidFill>
                <a:latin typeface="Arial" panose="020B0604020202020204" pitchFamily="34" charset="0"/>
                <a:cs typeface="Arial" panose="020B0604020202020204" pitchFamily="34" charset="0"/>
              </a:rPr>
              <a:t>th</a:t>
            </a:r>
            <a:r>
              <a:rPr lang="en-GB" sz="1700" dirty="0">
                <a:solidFill>
                  <a:schemeClr val="bg1"/>
                </a:solidFill>
                <a:latin typeface="Arial" panose="020B0604020202020204" pitchFamily="34" charset="0"/>
                <a:cs typeface="Arial" panose="020B0604020202020204" pitchFamily="34" charset="0"/>
              </a:rPr>
              <a:t> February </a:t>
            </a:r>
          </a:p>
        </p:txBody>
      </p:sp>
      <p:grpSp>
        <p:nvGrpSpPr>
          <p:cNvPr id="11" name="Google Shape;662;p26">
            <a:extLst>
              <a:ext uri="{FF2B5EF4-FFF2-40B4-BE49-F238E27FC236}">
                <a16:creationId xmlns:a16="http://schemas.microsoft.com/office/drawing/2014/main" id="{F1D1534D-0E67-431D-CE8E-C63C9037D973}"/>
              </a:ext>
            </a:extLst>
          </p:cNvPr>
          <p:cNvGrpSpPr/>
          <p:nvPr/>
        </p:nvGrpSpPr>
        <p:grpSpPr>
          <a:xfrm>
            <a:off x="1540689" y="5217555"/>
            <a:ext cx="1742800" cy="1509600"/>
            <a:chOff x="710274" y="3077051"/>
            <a:chExt cx="1307100" cy="1132200"/>
          </a:xfrm>
        </p:grpSpPr>
        <p:sp>
          <p:nvSpPr>
            <p:cNvPr id="12" name="Google Shape;664;p26">
              <a:extLst>
                <a:ext uri="{FF2B5EF4-FFF2-40B4-BE49-F238E27FC236}">
                  <a16:creationId xmlns:a16="http://schemas.microsoft.com/office/drawing/2014/main" id="{AAFD5992-8FC4-ED6E-1A11-387205E2472D}"/>
                </a:ext>
              </a:extLst>
            </p:cNvPr>
            <p:cNvSpPr/>
            <p:nvPr/>
          </p:nvSpPr>
          <p:spPr>
            <a:xfrm>
              <a:off x="710274" y="3077051"/>
              <a:ext cx="1307100" cy="1132200"/>
            </a:xfrm>
            <a:prstGeom prst="hexagon">
              <a:avLst>
                <a:gd name="adj" fmla="val 28729"/>
                <a:gd name="vf" fmla="val 115470"/>
              </a:avLst>
            </a:prstGeom>
            <a:solidFill>
              <a:schemeClr val="bg2">
                <a:alpha val="58430"/>
              </a:schemeClr>
            </a:solidFill>
            <a:ln>
              <a:noFill/>
            </a:ln>
          </p:spPr>
          <p:txBody>
            <a:bodyPr spcFirstLastPara="1" wrap="square" lIns="121900" tIns="121900" rIns="121900" bIns="121900" anchor="ctr" anchorCtr="0">
              <a:noAutofit/>
            </a:bodyPr>
            <a:lstStyle/>
            <a:p>
              <a:endParaRPr sz="2400" dirty="0">
                <a:latin typeface="+mj-lt"/>
              </a:endParaRPr>
            </a:p>
          </p:txBody>
        </p:sp>
        <p:sp>
          <p:nvSpPr>
            <p:cNvPr id="13" name="Google Shape;665;p26">
              <a:extLst>
                <a:ext uri="{FF2B5EF4-FFF2-40B4-BE49-F238E27FC236}">
                  <a16:creationId xmlns:a16="http://schemas.microsoft.com/office/drawing/2014/main" id="{2ED26ED1-99B7-567D-2AB8-05D21DA37AB4}"/>
                </a:ext>
              </a:extLst>
            </p:cNvPr>
            <p:cNvSpPr/>
            <p:nvPr/>
          </p:nvSpPr>
          <p:spPr>
            <a:xfrm>
              <a:off x="883425" y="3227050"/>
              <a:ext cx="960900" cy="832200"/>
            </a:xfrm>
            <a:prstGeom prst="hexagon">
              <a:avLst>
                <a:gd name="adj" fmla="val 28729"/>
                <a:gd name="vf" fmla="val 115470"/>
              </a:avLst>
            </a:prstGeom>
            <a:solidFill>
              <a:schemeClr val="accent2"/>
            </a:solidFill>
            <a:ln>
              <a:noFill/>
            </a:ln>
          </p:spPr>
          <p:txBody>
            <a:bodyPr spcFirstLastPara="1" wrap="square" lIns="121900" tIns="121900" rIns="121900" bIns="121900" anchor="ctr" anchorCtr="0">
              <a:noAutofit/>
            </a:bodyPr>
            <a:lstStyle/>
            <a:p>
              <a:endParaRPr sz="2400" dirty="0">
                <a:latin typeface="+mj-lt"/>
              </a:endParaRPr>
            </a:p>
          </p:txBody>
        </p:sp>
      </p:grpSp>
      <p:pic>
        <p:nvPicPr>
          <p:cNvPr id="14" name="Graphic 13" descr="Internet with solid fill">
            <a:extLst>
              <a:ext uri="{FF2B5EF4-FFF2-40B4-BE49-F238E27FC236}">
                <a16:creationId xmlns:a16="http://schemas.microsoft.com/office/drawing/2014/main" id="{96621D74-DBF3-5BA4-619C-6D5EA9D6F6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4889" y="5489448"/>
            <a:ext cx="914400" cy="914400"/>
          </a:xfrm>
          <a:prstGeom prst="rect">
            <a:avLst/>
          </a:prstGeom>
        </p:spPr>
      </p:pic>
    </p:spTree>
    <p:extLst>
      <p:ext uri="{BB962C8B-B14F-4D97-AF65-F5344CB8AC3E}">
        <p14:creationId xmlns:p14="http://schemas.microsoft.com/office/powerpoint/2010/main" val="36791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97DFD-E771-4CE0-06DB-D6BA98640B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06EE31-C4CB-AC34-69ED-96B48B80AA25}"/>
              </a:ext>
            </a:extLst>
          </p:cNvPr>
          <p:cNvSpPr>
            <a:spLocks noGrp="1"/>
          </p:cNvSpPr>
          <p:nvPr>
            <p:ph type="title"/>
          </p:nvPr>
        </p:nvSpPr>
        <p:spPr/>
        <p:txBody>
          <a:bodyPr/>
          <a:lstStyle/>
          <a:p>
            <a:r>
              <a:rPr lang="en-US" dirty="0"/>
              <a:t>Other Documents</a:t>
            </a:r>
            <a:endParaRPr lang="en-GB" dirty="0"/>
          </a:p>
        </p:txBody>
      </p:sp>
      <p:sp>
        <p:nvSpPr>
          <p:cNvPr id="4" name="TextBox 3">
            <a:extLst>
              <a:ext uri="{FF2B5EF4-FFF2-40B4-BE49-F238E27FC236}">
                <a16:creationId xmlns:a16="http://schemas.microsoft.com/office/drawing/2014/main" id="{CD69FA3B-4C22-5A9B-5906-E5337BF74A5C}"/>
              </a:ext>
            </a:extLst>
          </p:cNvPr>
          <p:cNvSpPr txBox="1"/>
          <p:nvPr/>
        </p:nvSpPr>
        <p:spPr>
          <a:xfrm>
            <a:off x="517525" y="1838621"/>
            <a:ext cx="5369034" cy="3616055"/>
          </a:xfrm>
          <a:prstGeom prst="rect">
            <a:avLst/>
          </a:prstGeom>
          <a:noFill/>
        </p:spPr>
        <p:txBody>
          <a:bodyPr wrap="square" rtlCol="0">
            <a:spAutoFit/>
          </a:bodyPr>
          <a:lstStyle/>
          <a:p>
            <a:pPr algn="ctr"/>
            <a:r>
              <a:rPr lang="en-GB" dirty="0">
                <a:solidFill>
                  <a:srgbClr val="1E445C"/>
                </a:solidFill>
                <a:latin typeface="Arial" panose="020B0604020202020204" pitchFamily="34" charset="0"/>
                <a:cs typeface="Arial" panose="020B0604020202020204" pitchFamily="34" charset="0"/>
              </a:rPr>
              <a:t>To be used to construct the sample of eligible patients for the survey</a:t>
            </a:r>
            <a:endParaRPr lang="en-GB" b="1" dirty="0">
              <a:solidFill>
                <a:srgbClr val="4A4A49"/>
              </a:solidFill>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Two versions are available depending on whether you will be using a contractor to conduct fieldwork on your behalf or conducing the survey in-house.</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Each version will contain all relevant fields for the sample details, mailing details and fieldwork variables.</a:t>
            </a:r>
            <a:endParaRPr lang="en-GB" dirty="0">
              <a:solidFill>
                <a:srgbClr val="4A4A49"/>
              </a:solidFill>
              <a:latin typeface="Arial" panose="020B0604020202020204" pitchFamily="34" charset="0"/>
              <a:cs typeface="Arial" panose="020B0604020202020204" pitchFamily="34" charset="0"/>
            </a:endParaRPr>
          </a:p>
          <a:p>
            <a:endParaRPr lang="en-GB" dirty="0">
              <a:solidFill>
                <a:srgbClr val="4A4A4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rgbClr val="4A4A49"/>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6BEA052-4E8E-6519-3AF6-4B6F7ECA99D3}"/>
              </a:ext>
            </a:extLst>
          </p:cNvPr>
          <p:cNvSpPr txBox="1">
            <a:spLocks/>
          </p:cNvSpPr>
          <p:nvPr/>
        </p:nvSpPr>
        <p:spPr>
          <a:xfrm>
            <a:off x="6333055" y="913325"/>
            <a:ext cx="5168409" cy="989985"/>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rgbClr val="1E445C"/>
                </a:solidFill>
                <a:latin typeface="Arial" panose="020B0604020202020204" pitchFamily="34" charset="0"/>
                <a:cs typeface="Arial" panose="020B0604020202020204" pitchFamily="34" charset="0"/>
              </a:rPr>
              <a:t>Instruction Manuals: Sample Declaration Forms</a:t>
            </a:r>
          </a:p>
        </p:txBody>
      </p:sp>
      <p:sp>
        <p:nvSpPr>
          <p:cNvPr id="6" name="TextBox 5">
            <a:extLst>
              <a:ext uri="{FF2B5EF4-FFF2-40B4-BE49-F238E27FC236}">
                <a16:creationId xmlns:a16="http://schemas.microsoft.com/office/drawing/2014/main" id="{5BFC4DDF-5586-7EDB-ECC7-E84EBCE83D1B}"/>
              </a:ext>
            </a:extLst>
          </p:cNvPr>
          <p:cNvSpPr txBox="1"/>
          <p:nvPr/>
        </p:nvSpPr>
        <p:spPr>
          <a:xfrm>
            <a:off x="6303852" y="1809773"/>
            <a:ext cx="5369034" cy="3731086"/>
          </a:xfrm>
          <a:prstGeom prst="rect">
            <a:avLst/>
          </a:prstGeom>
          <a:noFill/>
        </p:spPr>
        <p:txBody>
          <a:bodyPr wrap="square" rtlCol="0">
            <a:spAutoFit/>
          </a:bodyPr>
          <a:lstStyle/>
          <a:p>
            <a:pPr algn="ctr"/>
            <a:r>
              <a:rPr lang="en-GB" dirty="0">
                <a:solidFill>
                  <a:srgbClr val="1E445C"/>
                </a:solidFill>
                <a:latin typeface="Arial" panose="020B0604020202020204" pitchFamily="34" charset="0"/>
                <a:cs typeface="Arial" panose="020B0604020202020204" pitchFamily="34" charset="0"/>
              </a:rPr>
              <a:t>To be used to check your sample has been correctly drawn before submission to your contractor or the SCC</a:t>
            </a:r>
            <a:endParaRPr lang="en-GB" b="1" dirty="0">
              <a:solidFill>
                <a:srgbClr val="4A4A49"/>
              </a:solidFill>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Two versions are available depending on whether you will be using a contractor to conduct fieldwork on your behalf or conducing the survey inhouse.</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Includes – instructions, checklist, declaration agreement.</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Must be signed by the sample drawer AND your Caldicott Guardian prior to submission.</a:t>
            </a:r>
            <a:endParaRPr lang="en-GB" dirty="0">
              <a:solidFill>
                <a:srgbClr val="4A4A49"/>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99B4979-76B1-1865-ECBE-256218D45FF1}"/>
              </a:ext>
            </a:extLst>
          </p:cNvPr>
          <p:cNvSpPr txBox="1">
            <a:spLocks/>
          </p:cNvSpPr>
          <p:nvPr/>
        </p:nvSpPr>
        <p:spPr>
          <a:xfrm>
            <a:off x="517525" y="1181092"/>
            <a:ext cx="5168409" cy="657530"/>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a:lnSpc>
                <a:spcPct val="90000"/>
              </a:lnSpc>
            </a:pPr>
            <a:r>
              <a:rPr lang="en-GB" sz="1800" b="1" dirty="0">
                <a:latin typeface="Arial" panose="020B0604020202020204" pitchFamily="34" charset="0"/>
                <a:cs typeface="Arial" panose="020B0604020202020204" pitchFamily="34" charset="0"/>
              </a:rPr>
              <a:t>Instruction Manuals: Sample Construction Worksheet</a:t>
            </a:r>
          </a:p>
        </p:txBody>
      </p:sp>
      <p:sp>
        <p:nvSpPr>
          <p:cNvPr id="2" name="Rectangle 1">
            <a:extLst>
              <a:ext uri="{FF2B5EF4-FFF2-40B4-BE49-F238E27FC236}">
                <a16:creationId xmlns:a16="http://schemas.microsoft.com/office/drawing/2014/main" id="{8F85DC72-997A-A3AD-93FB-EB4F91FB72D3}"/>
              </a:ext>
            </a:extLst>
          </p:cNvPr>
          <p:cNvSpPr/>
          <p:nvPr/>
        </p:nvSpPr>
        <p:spPr>
          <a:xfrm>
            <a:off x="2515311" y="5711678"/>
            <a:ext cx="8136000" cy="521351"/>
          </a:xfrm>
          <a:prstGeom prst="rect">
            <a:avLst/>
          </a:prstGeom>
          <a:solidFill>
            <a:srgbClr val="1E44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700" dirty="0">
                <a:solidFill>
                  <a:schemeClr val="bg1"/>
                </a:solidFill>
                <a:latin typeface="Arial" panose="020B0604020202020204" pitchFamily="34" charset="0"/>
                <a:cs typeface="Arial" panose="020B0604020202020204" pitchFamily="34" charset="0"/>
              </a:rPr>
              <a:t>This will be available on the </a:t>
            </a:r>
            <a:r>
              <a:rPr lang="en-GB" sz="17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Maternity Survey website</a:t>
            </a:r>
            <a:r>
              <a:rPr lang="en-GB" sz="1700" dirty="0">
                <a:solidFill>
                  <a:schemeClr val="bg1"/>
                </a:solidFill>
                <a:latin typeface="Arial" panose="020B0604020202020204" pitchFamily="34" charset="0"/>
                <a:cs typeface="Arial" panose="020B0604020202020204" pitchFamily="34" charset="0"/>
              </a:rPr>
              <a:t> on 20</a:t>
            </a:r>
            <a:r>
              <a:rPr lang="en-GB" sz="1700" baseline="30000" dirty="0">
                <a:solidFill>
                  <a:schemeClr val="bg1"/>
                </a:solidFill>
                <a:latin typeface="Arial" panose="020B0604020202020204" pitchFamily="34" charset="0"/>
                <a:cs typeface="Arial" panose="020B0604020202020204" pitchFamily="34" charset="0"/>
              </a:rPr>
              <a:t>th</a:t>
            </a:r>
            <a:r>
              <a:rPr lang="en-GB" sz="1700" dirty="0">
                <a:solidFill>
                  <a:schemeClr val="bg1"/>
                </a:solidFill>
                <a:latin typeface="Arial" panose="020B0604020202020204" pitchFamily="34" charset="0"/>
                <a:cs typeface="Arial" panose="020B0604020202020204" pitchFamily="34" charset="0"/>
              </a:rPr>
              <a:t> February </a:t>
            </a:r>
          </a:p>
        </p:txBody>
      </p:sp>
      <p:grpSp>
        <p:nvGrpSpPr>
          <p:cNvPr id="7" name="Google Shape;662;p26">
            <a:extLst>
              <a:ext uri="{FF2B5EF4-FFF2-40B4-BE49-F238E27FC236}">
                <a16:creationId xmlns:a16="http://schemas.microsoft.com/office/drawing/2014/main" id="{E423FF39-0BE7-2C80-D8AF-1381AC618371}"/>
              </a:ext>
            </a:extLst>
          </p:cNvPr>
          <p:cNvGrpSpPr/>
          <p:nvPr/>
        </p:nvGrpSpPr>
        <p:grpSpPr>
          <a:xfrm>
            <a:off x="1540689" y="5217555"/>
            <a:ext cx="1742800" cy="1509600"/>
            <a:chOff x="710274" y="3077051"/>
            <a:chExt cx="1307100" cy="1132200"/>
          </a:xfrm>
        </p:grpSpPr>
        <p:sp>
          <p:nvSpPr>
            <p:cNvPr id="8" name="Google Shape;664;p26">
              <a:extLst>
                <a:ext uri="{FF2B5EF4-FFF2-40B4-BE49-F238E27FC236}">
                  <a16:creationId xmlns:a16="http://schemas.microsoft.com/office/drawing/2014/main" id="{6937E4C5-B99E-5833-9977-2E690581A168}"/>
                </a:ext>
              </a:extLst>
            </p:cNvPr>
            <p:cNvSpPr/>
            <p:nvPr/>
          </p:nvSpPr>
          <p:spPr>
            <a:xfrm>
              <a:off x="710274" y="3077051"/>
              <a:ext cx="1307100" cy="1132200"/>
            </a:xfrm>
            <a:prstGeom prst="hexagon">
              <a:avLst>
                <a:gd name="adj" fmla="val 28729"/>
                <a:gd name="vf" fmla="val 115470"/>
              </a:avLst>
            </a:prstGeom>
            <a:solidFill>
              <a:schemeClr val="bg2">
                <a:alpha val="58430"/>
              </a:schemeClr>
            </a:solidFill>
            <a:ln>
              <a:noFill/>
            </a:ln>
          </p:spPr>
          <p:txBody>
            <a:bodyPr spcFirstLastPara="1" wrap="square" lIns="121900" tIns="121900" rIns="121900" bIns="121900" anchor="ctr" anchorCtr="0">
              <a:noAutofit/>
            </a:bodyPr>
            <a:lstStyle/>
            <a:p>
              <a:endParaRPr sz="2400" dirty="0">
                <a:latin typeface="+mj-lt"/>
              </a:endParaRPr>
            </a:p>
          </p:txBody>
        </p:sp>
        <p:sp>
          <p:nvSpPr>
            <p:cNvPr id="9" name="Google Shape;665;p26">
              <a:extLst>
                <a:ext uri="{FF2B5EF4-FFF2-40B4-BE49-F238E27FC236}">
                  <a16:creationId xmlns:a16="http://schemas.microsoft.com/office/drawing/2014/main" id="{43C6AEA6-3116-AB55-2251-BF13E8E3BAF9}"/>
                </a:ext>
              </a:extLst>
            </p:cNvPr>
            <p:cNvSpPr/>
            <p:nvPr/>
          </p:nvSpPr>
          <p:spPr>
            <a:xfrm>
              <a:off x="883425" y="3227050"/>
              <a:ext cx="960900" cy="832200"/>
            </a:xfrm>
            <a:prstGeom prst="hexagon">
              <a:avLst>
                <a:gd name="adj" fmla="val 28729"/>
                <a:gd name="vf" fmla="val 115470"/>
              </a:avLst>
            </a:prstGeom>
            <a:solidFill>
              <a:schemeClr val="accent2"/>
            </a:solidFill>
            <a:ln>
              <a:noFill/>
            </a:ln>
          </p:spPr>
          <p:txBody>
            <a:bodyPr spcFirstLastPara="1" wrap="square" lIns="121900" tIns="121900" rIns="121900" bIns="121900" anchor="ctr" anchorCtr="0">
              <a:noAutofit/>
            </a:bodyPr>
            <a:lstStyle/>
            <a:p>
              <a:endParaRPr sz="2400" dirty="0">
                <a:latin typeface="+mj-lt"/>
              </a:endParaRPr>
            </a:p>
          </p:txBody>
        </p:sp>
      </p:grpSp>
      <p:pic>
        <p:nvPicPr>
          <p:cNvPr id="11" name="Graphic 10" descr="Internet with solid fill">
            <a:extLst>
              <a:ext uri="{FF2B5EF4-FFF2-40B4-BE49-F238E27FC236}">
                <a16:creationId xmlns:a16="http://schemas.microsoft.com/office/drawing/2014/main" id="{58605E07-9EDF-764F-4FAC-6A83E23C64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54889" y="5489448"/>
            <a:ext cx="914400" cy="914400"/>
          </a:xfrm>
          <a:prstGeom prst="rect">
            <a:avLst/>
          </a:prstGeom>
        </p:spPr>
      </p:pic>
    </p:spTree>
    <p:extLst>
      <p:ext uri="{BB962C8B-B14F-4D97-AF65-F5344CB8AC3E}">
        <p14:creationId xmlns:p14="http://schemas.microsoft.com/office/powerpoint/2010/main" val="4018814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A350C-7129-11BD-0CAC-59E7A0B5C0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71117E-52C6-2490-B77E-6E156F311EF1}"/>
              </a:ext>
            </a:extLst>
          </p:cNvPr>
          <p:cNvSpPr>
            <a:spLocks noGrp="1"/>
          </p:cNvSpPr>
          <p:nvPr>
            <p:ph type="title"/>
          </p:nvPr>
        </p:nvSpPr>
        <p:spPr/>
        <p:txBody>
          <a:bodyPr/>
          <a:lstStyle/>
          <a:p>
            <a:r>
              <a:rPr lang="en-US" dirty="0"/>
              <a:t>Generic NPSP Instruction Documents</a:t>
            </a:r>
            <a:endParaRPr lang="en-GB" dirty="0"/>
          </a:p>
        </p:txBody>
      </p:sp>
      <p:sp>
        <p:nvSpPr>
          <p:cNvPr id="6" name="Content Placeholder 2">
            <a:extLst>
              <a:ext uri="{FF2B5EF4-FFF2-40B4-BE49-F238E27FC236}">
                <a16:creationId xmlns:a16="http://schemas.microsoft.com/office/drawing/2014/main" id="{B08EE230-7096-1176-2A91-1F5D58B40303}"/>
              </a:ext>
            </a:extLst>
          </p:cNvPr>
          <p:cNvSpPr>
            <a:spLocks noGrp="1"/>
          </p:cNvSpPr>
          <p:nvPr>
            <p:ph idx="1"/>
          </p:nvPr>
        </p:nvSpPr>
        <p:spPr>
          <a:xfrm>
            <a:off x="517525" y="1225929"/>
            <a:ext cx="10964562" cy="1261641"/>
          </a:xfrm>
        </p:spPr>
        <p:txBody>
          <a:bodyPr>
            <a:normAutofit/>
          </a:bodyPr>
          <a:lstStyle/>
          <a:p>
            <a:r>
              <a:rPr lang="en-GB" dirty="0">
                <a:latin typeface="Arial" panose="020B0604020202020204" pitchFamily="34" charset="0"/>
                <a:cs typeface="Arial" panose="020B0604020202020204" pitchFamily="34" charset="0"/>
              </a:rPr>
              <a:t>Other instructional documents that are useful for implementing the 2025 Maternity Survey can be found on the </a:t>
            </a:r>
            <a:r>
              <a:rPr lang="en-GB" dirty="0">
                <a:solidFill>
                  <a:srgbClr val="1E445C"/>
                </a:solidFill>
                <a:hlinkClick r:id="rId3">
                  <a:extLst>
                    <a:ext uri="{A12FA001-AC4F-418D-AE19-62706E023703}">
                      <ahyp:hlinkClr xmlns:ahyp="http://schemas.microsoft.com/office/drawing/2018/hyperlinkcolor" val="tx"/>
                    </a:ext>
                  </a:extLst>
                </a:hlinkClick>
              </a:rPr>
              <a:t>NHS Surveys website</a:t>
            </a:r>
            <a:r>
              <a:rPr lang="en-GB" dirty="0">
                <a:solidFill>
                  <a:srgbClr val="007B4E"/>
                </a:solidFill>
              </a:rPr>
              <a:t>:</a:t>
            </a:r>
          </a:p>
        </p:txBody>
      </p:sp>
      <p:sp>
        <p:nvSpPr>
          <p:cNvPr id="7" name="Content Placeholder 2">
            <a:extLst>
              <a:ext uri="{FF2B5EF4-FFF2-40B4-BE49-F238E27FC236}">
                <a16:creationId xmlns:a16="http://schemas.microsoft.com/office/drawing/2014/main" id="{537CDFEE-FAE0-E431-DC14-33DF8479F06B}"/>
              </a:ext>
            </a:extLst>
          </p:cNvPr>
          <p:cNvSpPr txBox="1">
            <a:spLocks/>
          </p:cNvSpPr>
          <p:nvPr/>
        </p:nvSpPr>
        <p:spPr>
          <a:xfrm>
            <a:off x="517525" y="2210565"/>
            <a:ext cx="5686505" cy="3764641"/>
          </a:xfrm>
          <a:prstGeom prst="roundRect">
            <a:avLst>
              <a:gd name="adj" fmla="val 2519"/>
            </a:avLst>
          </a:prstGeom>
          <a:solidFill>
            <a:schemeClr val="bg2">
              <a:lumMod val="20000"/>
              <a:lumOff val="80000"/>
            </a:schemeClr>
          </a:solidFill>
          <a:ln>
            <a:solidFill>
              <a:srgbClr val="1E445C"/>
            </a:solidFill>
          </a:ln>
        </p:spPr>
        <p:style>
          <a:lnRef idx="1">
            <a:schemeClr val="accent6"/>
          </a:lnRef>
          <a:fillRef idx="2">
            <a:schemeClr val="accent6"/>
          </a:fillRef>
          <a:effectRef idx="1">
            <a:schemeClr val="accent6"/>
          </a:effectRef>
          <a:fontRef idx="minor">
            <a:schemeClr val="dk1"/>
          </a:fontRef>
        </p:style>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1325" lvl="1" indent="-342900">
              <a:lnSpc>
                <a:spcPct val="150000"/>
              </a:lnSpc>
              <a:spcBef>
                <a:spcPts val="250"/>
              </a:spcBef>
              <a:buClrTx/>
              <a:buSzPct val="100000"/>
              <a:buFont typeface="+mj-lt"/>
              <a:buAutoNum type="arabicParenR"/>
            </a:pPr>
            <a:r>
              <a:rPr lang="en-GB" sz="1800" dirty="0">
                <a:hlinkClick r:id="rId5"/>
              </a:rPr>
              <a:t>Patient feedback and the NHS Constitution</a:t>
            </a:r>
            <a:endParaRPr lang="en-GB" sz="1800" dirty="0"/>
          </a:p>
          <a:p>
            <a:pPr marL="441325" lvl="1" indent="-342900">
              <a:lnSpc>
                <a:spcPct val="150000"/>
              </a:lnSpc>
              <a:spcBef>
                <a:spcPts val="250"/>
              </a:spcBef>
              <a:buClrTx/>
              <a:buSzPct val="100000"/>
              <a:buFont typeface="+mj-lt"/>
              <a:buAutoNum type="arabicParenR"/>
            </a:pPr>
            <a:r>
              <a:rPr lang="en-GB" sz="1800" dirty="0">
                <a:hlinkClick r:id="rId6"/>
              </a:rPr>
              <a:t>Setting up a project team</a:t>
            </a:r>
            <a:endParaRPr lang="en-GB" sz="1800" dirty="0"/>
          </a:p>
          <a:p>
            <a:pPr marL="441325" lvl="1" indent="-342900">
              <a:lnSpc>
                <a:spcPct val="150000"/>
              </a:lnSpc>
              <a:spcBef>
                <a:spcPts val="250"/>
              </a:spcBef>
              <a:buClrTx/>
              <a:buSzPct val="100000"/>
              <a:buFont typeface="+mj-lt"/>
              <a:buAutoNum type="arabicParenR"/>
            </a:pPr>
            <a:r>
              <a:rPr lang="en-GB" sz="1800" dirty="0">
                <a:hlinkClick r:id="rId7"/>
              </a:rPr>
              <a:t>Data protection and confidentiality</a:t>
            </a:r>
            <a:endParaRPr lang="en-GB" sz="1800" dirty="0"/>
          </a:p>
          <a:p>
            <a:pPr marL="441325" lvl="1" indent="-342900">
              <a:lnSpc>
                <a:spcPct val="150000"/>
              </a:lnSpc>
              <a:spcBef>
                <a:spcPts val="250"/>
              </a:spcBef>
              <a:buClrTx/>
              <a:buSzPct val="100000"/>
              <a:buFont typeface="+mj-lt"/>
              <a:buAutoNum type="arabicParenR"/>
            </a:pPr>
            <a:r>
              <a:rPr lang="en-GB" sz="1800" dirty="0">
                <a:hlinkClick r:id="rId8"/>
              </a:rPr>
              <a:t>Ethical issues, ethical committees and research governance</a:t>
            </a:r>
            <a:endParaRPr lang="en-GB" sz="1800" dirty="0"/>
          </a:p>
          <a:p>
            <a:pPr marL="441325" lvl="1" indent="-342900">
              <a:lnSpc>
                <a:spcPct val="150000"/>
              </a:lnSpc>
              <a:spcBef>
                <a:spcPts val="250"/>
              </a:spcBef>
              <a:buClrTx/>
              <a:buSzPct val="100000"/>
              <a:buFont typeface="+mj-lt"/>
              <a:buAutoNum type="arabicParenR"/>
            </a:pPr>
            <a:r>
              <a:rPr lang="en-GB" sz="1800" dirty="0">
                <a:hlinkClick r:id="rId9"/>
              </a:rPr>
              <a:t>Collecting data from non-English speaking populations</a:t>
            </a:r>
            <a:endParaRPr lang="en-GB" sz="1800" dirty="0"/>
          </a:p>
          <a:p>
            <a:pPr marL="441325" lvl="1" indent="-342900">
              <a:lnSpc>
                <a:spcPct val="150000"/>
              </a:lnSpc>
              <a:spcBef>
                <a:spcPts val="250"/>
              </a:spcBef>
              <a:buClrTx/>
              <a:buSzPct val="100000"/>
              <a:buFont typeface="+mj-lt"/>
              <a:buAutoNum type="arabicParenR"/>
            </a:pPr>
            <a:r>
              <a:rPr lang="en-GB" sz="1800" dirty="0">
                <a:hlinkClick r:id="rId10"/>
              </a:rPr>
              <a:t>Publicising the survey</a:t>
            </a:r>
            <a:endParaRPr lang="en-GB" sz="1800" dirty="0"/>
          </a:p>
        </p:txBody>
      </p:sp>
      <p:sp>
        <p:nvSpPr>
          <p:cNvPr id="9" name="Content Placeholder 2">
            <a:extLst>
              <a:ext uri="{FF2B5EF4-FFF2-40B4-BE49-F238E27FC236}">
                <a16:creationId xmlns:a16="http://schemas.microsoft.com/office/drawing/2014/main" id="{C2F1DD3B-9D6C-32EC-5FD1-3B479172F7FF}"/>
              </a:ext>
            </a:extLst>
          </p:cNvPr>
          <p:cNvSpPr txBox="1">
            <a:spLocks/>
          </p:cNvSpPr>
          <p:nvPr/>
        </p:nvSpPr>
        <p:spPr>
          <a:xfrm>
            <a:off x="6805914" y="2467877"/>
            <a:ext cx="4866972" cy="3250016"/>
          </a:xfrm>
          <a:prstGeom prst="roundRect">
            <a:avLst>
              <a:gd name="adj" fmla="val 2519"/>
            </a:avLst>
          </a:prstGeom>
          <a:solidFill>
            <a:schemeClr val="bg2">
              <a:lumMod val="20000"/>
              <a:lumOff val="80000"/>
            </a:schemeClr>
          </a:solidFill>
          <a:ln>
            <a:solidFill>
              <a:srgbClr val="1E445C"/>
            </a:solidFill>
          </a:ln>
        </p:spPr>
        <p:style>
          <a:lnRef idx="1">
            <a:schemeClr val="accent6"/>
          </a:lnRef>
          <a:fillRef idx="2">
            <a:schemeClr val="accent6"/>
          </a:fillRef>
          <a:effectRef idx="1">
            <a:schemeClr val="accent6"/>
          </a:effectRef>
          <a:fontRef idx="minor">
            <a:schemeClr val="dk1"/>
          </a:fontRef>
        </p:style>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1325" lvl="1" indent="-342900">
              <a:lnSpc>
                <a:spcPct val="150000"/>
              </a:lnSpc>
              <a:spcBef>
                <a:spcPts val="250"/>
              </a:spcBef>
              <a:buClrTx/>
              <a:buSzPct val="100000"/>
              <a:buFont typeface="+mj-lt"/>
              <a:buAutoNum type="arabicParenR" startAt="7"/>
            </a:pPr>
            <a:r>
              <a:rPr lang="en-GB" sz="1800" dirty="0">
                <a:hlinkClick r:id="rId11"/>
              </a:rPr>
              <a:t>Implementing the survey – practicalities</a:t>
            </a:r>
            <a:endParaRPr lang="en-GB" sz="1800" dirty="0"/>
          </a:p>
          <a:p>
            <a:pPr marL="441325" lvl="1" indent="-342900">
              <a:lnSpc>
                <a:spcPct val="150000"/>
              </a:lnSpc>
              <a:spcBef>
                <a:spcPts val="250"/>
              </a:spcBef>
              <a:buClrTx/>
              <a:buSzPct val="100000"/>
              <a:buFont typeface="+mj-lt"/>
              <a:buAutoNum type="arabicParenR" startAt="7"/>
            </a:pPr>
            <a:r>
              <a:rPr lang="en-GB" sz="1800" dirty="0">
                <a:hlinkClick r:id="rId12"/>
              </a:rPr>
              <a:t>Submitting samples</a:t>
            </a:r>
            <a:endParaRPr lang="en-GB" sz="1800" dirty="0"/>
          </a:p>
          <a:p>
            <a:pPr marL="441325" lvl="1" indent="-342900">
              <a:lnSpc>
                <a:spcPct val="150000"/>
              </a:lnSpc>
              <a:spcBef>
                <a:spcPts val="250"/>
              </a:spcBef>
              <a:buClrTx/>
              <a:buSzPct val="100000"/>
              <a:buFont typeface="+mj-lt"/>
              <a:buAutoNum type="arabicParenR" startAt="7"/>
            </a:pPr>
            <a:r>
              <a:rPr lang="en-US" sz="1800" dirty="0">
                <a:hlinkClick r:id="rId13"/>
              </a:rPr>
              <a:t>Entering and submitting final data</a:t>
            </a:r>
            <a:endParaRPr lang="en-GB" sz="1800" dirty="0"/>
          </a:p>
          <a:p>
            <a:pPr marL="441325" lvl="1" indent="-342900">
              <a:lnSpc>
                <a:spcPct val="150000"/>
              </a:lnSpc>
              <a:spcBef>
                <a:spcPts val="250"/>
              </a:spcBef>
              <a:buClrTx/>
              <a:buSzPct val="100000"/>
              <a:buFont typeface="+mj-lt"/>
              <a:buAutoNum type="arabicParenR" startAt="7"/>
            </a:pPr>
            <a:r>
              <a:rPr lang="en-GB" sz="1800" dirty="0"/>
              <a:t> </a:t>
            </a:r>
            <a:r>
              <a:rPr lang="en-GB" sz="1800" dirty="0">
                <a:hlinkClick r:id="rId14"/>
              </a:rPr>
              <a:t>Making sense of the data</a:t>
            </a:r>
            <a:endParaRPr lang="en-GB" sz="1800" dirty="0"/>
          </a:p>
          <a:p>
            <a:pPr marL="441325" lvl="1" indent="-342900">
              <a:lnSpc>
                <a:spcPct val="150000"/>
              </a:lnSpc>
              <a:spcBef>
                <a:spcPts val="250"/>
              </a:spcBef>
              <a:buClrTx/>
              <a:buSzPct val="100000"/>
              <a:buFont typeface="+mj-lt"/>
              <a:buAutoNum type="arabicParenR" startAt="7"/>
            </a:pPr>
            <a:r>
              <a:rPr lang="en-GB" sz="1800" dirty="0"/>
              <a:t> </a:t>
            </a:r>
            <a:r>
              <a:rPr lang="en-GB" sz="1800" dirty="0">
                <a:hlinkClick r:id="rId15"/>
              </a:rPr>
              <a:t>Reporting results</a:t>
            </a:r>
            <a:endParaRPr lang="en-GB" sz="1800" dirty="0"/>
          </a:p>
          <a:p>
            <a:pPr marL="441325" lvl="1" indent="-342900">
              <a:lnSpc>
                <a:spcPct val="150000"/>
              </a:lnSpc>
              <a:spcBef>
                <a:spcPts val="250"/>
              </a:spcBef>
              <a:buClrTx/>
              <a:buSzPct val="100000"/>
              <a:buFont typeface="+mj-lt"/>
              <a:buAutoNum type="arabicParenR" startAt="7"/>
            </a:pPr>
            <a:r>
              <a:rPr lang="en-GB" sz="1800" dirty="0"/>
              <a:t> </a:t>
            </a:r>
            <a:r>
              <a:rPr lang="en-GB" sz="1800" dirty="0">
                <a:hlinkClick r:id="rId16"/>
              </a:rPr>
              <a:t>Updated trust-level benchmark reports</a:t>
            </a:r>
            <a:endParaRPr lang="en-GB" sz="1800" dirty="0"/>
          </a:p>
          <a:p>
            <a:pPr marL="441325" lvl="1" indent="-342900">
              <a:lnSpc>
                <a:spcPct val="150000"/>
              </a:lnSpc>
              <a:spcBef>
                <a:spcPts val="250"/>
              </a:spcBef>
              <a:buClrTx/>
              <a:buSzPct val="100000"/>
              <a:buFont typeface="+mj-lt"/>
              <a:buAutoNum type="arabicParenR" startAt="7"/>
            </a:pPr>
            <a:r>
              <a:rPr lang="en-GB" sz="1800" dirty="0"/>
              <a:t> </a:t>
            </a:r>
            <a:r>
              <a:rPr lang="en-GB" sz="1800" dirty="0">
                <a:hlinkClick r:id="rId17"/>
              </a:rPr>
              <a:t>Universal glossary</a:t>
            </a:r>
            <a:endParaRPr lang="en-GB" sz="1800" dirty="0"/>
          </a:p>
        </p:txBody>
      </p:sp>
    </p:spTree>
    <p:extLst>
      <p:ext uri="{BB962C8B-B14F-4D97-AF65-F5344CB8AC3E}">
        <p14:creationId xmlns:p14="http://schemas.microsoft.com/office/powerpoint/2010/main" val="288526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B7248-7889-8F3D-11E2-DA8953CEB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CEB3BD-D450-4E97-EE59-0587C38659AF}"/>
              </a:ext>
            </a:extLst>
          </p:cNvPr>
          <p:cNvSpPr>
            <a:spLocks noGrp="1"/>
          </p:cNvSpPr>
          <p:nvPr>
            <p:ph type="title"/>
          </p:nvPr>
        </p:nvSpPr>
        <p:spPr/>
        <p:txBody>
          <a:bodyPr/>
          <a:lstStyle/>
          <a:p>
            <a:r>
              <a:rPr lang="en-US" dirty="0"/>
              <a:t>Entering fieldwork</a:t>
            </a:r>
            <a:endParaRPr lang="en-GB" dirty="0"/>
          </a:p>
        </p:txBody>
      </p:sp>
    </p:spTree>
    <p:extLst>
      <p:ext uri="{BB962C8B-B14F-4D97-AF65-F5344CB8AC3E}">
        <p14:creationId xmlns:p14="http://schemas.microsoft.com/office/powerpoint/2010/main" val="451329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37913-E78A-1597-1B44-38749AE78C9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5267A2-C240-3C55-2D3D-9015838F38ED}"/>
              </a:ext>
            </a:extLst>
          </p:cNvPr>
          <p:cNvSpPr>
            <a:spLocks noGrp="1"/>
          </p:cNvSpPr>
          <p:nvPr>
            <p:ph idx="1"/>
          </p:nvPr>
        </p:nvSpPr>
        <p:spPr>
          <a:xfrm>
            <a:off x="516835" y="1271245"/>
            <a:ext cx="11155362" cy="4575255"/>
          </a:xfrm>
        </p:spPr>
        <p:txBody>
          <a:bodyPr/>
          <a:lstStyle/>
          <a:p>
            <a:pPr marL="0" indent="0">
              <a:buNone/>
            </a:pPr>
            <a:r>
              <a:rPr lang="en-GB" sz="1800" dirty="0">
                <a:solidFill>
                  <a:srgbClr val="4D4639"/>
                </a:solidFill>
              </a:rPr>
              <a:t>Entering fieldwork on time or earlier will help your trust to maximise responses from minority ethnic groups. You will also likely receive an overall higher response rate, providing your trust with more data.</a:t>
            </a:r>
          </a:p>
          <a:p>
            <a:pPr lvl="4"/>
            <a:endParaRPr lang="en-GB" dirty="0"/>
          </a:p>
          <a:p>
            <a:endParaRPr lang="en-GB" dirty="0"/>
          </a:p>
        </p:txBody>
      </p:sp>
      <p:sp>
        <p:nvSpPr>
          <p:cNvPr id="3" name="Title 2">
            <a:extLst>
              <a:ext uri="{FF2B5EF4-FFF2-40B4-BE49-F238E27FC236}">
                <a16:creationId xmlns:a16="http://schemas.microsoft.com/office/drawing/2014/main" id="{D33D701A-16C8-4354-3944-871B3644FE05}"/>
              </a:ext>
            </a:extLst>
          </p:cNvPr>
          <p:cNvSpPr>
            <a:spLocks noGrp="1"/>
          </p:cNvSpPr>
          <p:nvPr>
            <p:ph type="title"/>
          </p:nvPr>
        </p:nvSpPr>
        <p:spPr/>
        <p:txBody>
          <a:bodyPr/>
          <a:lstStyle/>
          <a:p>
            <a:r>
              <a:rPr lang="en-US" dirty="0"/>
              <a:t>Entering fieldwork early / on time</a:t>
            </a:r>
            <a:endParaRPr lang="en-GB" dirty="0"/>
          </a:p>
        </p:txBody>
      </p:sp>
      <p:sp>
        <p:nvSpPr>
          <p:cNvPr id="7" name="Google Shape;646;p26">
            <a:extLst>
              <a:ext uri="{FF2B5EF4-FFF2-40B4-BE49-F238E27FC236}">
                <a16:creationId xmlns:a16="http://schemas.microsoft.com/office/drawing/2014/main" id="{8A297531-D61B-D23C-B9E2-41D7EC17ED2F}"/>
              </a:ext>
            </a:extLst>
          </p:cNvPr>
          <p:cNvSpPr/>
          <p:nvPr/>
        </p:nvSpPr>
        <p:spPr>
          <a:xfrm>
            <a:off x="8195840" y="4222145"/>
            <a:ext cx="2452211" cy="2027882"/>
          </a:xfrm>
          <a:prstGeom prst="hexagon">
            <a:avLst>
              <a:gd name="adj" fmla="val 28729"/>
              <a:gd name="vf" fmla="val 115470"/>
            </a:avLst>
          </a:prstGeom>
          <a:solidFill>
            <a:schemeClr val="accent3">
              <a:alpha val="58430"/>
            </a:schemeClr>
          </a:solidFill>
          <a:ln>
            <a:noFill/>
          </a:ln>
        </p:spPr>
        <p:txBody>
          <a:bodyPr spcFirstLastPara="1" wrap="square" lIns="121900" tIns="121900" rIns="121900" bIns="121900" anchor="ctr" anchorCtr="0">
            <a:noAutofit/>
          </a:bodyPr>
          <a:lstStyle/>
          <a:p>
            <a:endParaRPr sz="2400" dirty="0">
              <a:latin typeface="+mj-lt"/>
            </a:endParaRPr>
          </a:p>
        </p:txBody>
      </p:sp>
      <p:sp>
        <p:nvSpPr>
          <p:cNvPr id="8" name="Google Shape;647;p26">
            <a:extLst>
              <a:ext uri="{FF2B5EF4-FFF2-40B4-BE49-F238E27FC236}">
                <a16:creationId xmlns:a16="http://schemas.microsoft.com/office/drawing/2014/main" id="{D5CBD3FC-A5FC-2E76-E698-731949C68FF5}"/>
              </a:ext>
            </a:extLst>
          </p:cNvPr>
          <p:cNvSpPr/>
          <p:nvPr/>
        </p:nvSpPr>
        <p:spPr>
          <a:xfrm>
            <a:off x="8520587" y="4490810"/>
            <a:ext cx="1802716" cy="1490552"/>
          </a:xfrm>
          <a:prstGeom prst="hexagon">
            <a:avLst>
              <a:gd name="adj" fmla="val 28729"/>
              <a:gd name="vf" fmla="val 115470"/>
            </a:avLst>
          </a:prstGeom>
          <a:solidFill>
            <a:schemeClr val="accent3"/>
          </a:solidFill>
          <a:ln>
            <a:noFill/>
          </a:ln>
        </p:spPr>
        <p:txBody>
          <a:bodyPr spcFirstLastPara="1" wrap="square" lIns="121900" tIns="121900" rIns="121900" bIns="121900" anchor="ctr" anchorCtr="0">
            <a:noAutofit/>
          </a:bodyPr>
          <a:lstStyle/>
          <a:p>
            <a:endParaRPr sz="2400" dirty="0">
              <a:latin typeface="+mj-lt"/>
            </a:endParaRPr>
          </a:p>
        </p:txBody>
      </p:sp>
      <p:sp>
        <p:nvSpPr>
          <p:cNvPr id="11" name="TextBox 10">
            <a:extLst>
              <a:ext uri="{FF2B5EF4-FFF2-40B4-BE49-F238E27FC236}">
                <a16:creationId xmlns:a16="http://schemas.microsoft.com/office/drawing/2014/main" id="{0D297053-1CA0-E018-0434-370F52A586DC}"/>
              </a:ext>
            </a:extLst>
          </p:cNvPr>
          <p:cNvSpPr txBox="1"/>
          <p:nvPr/>
        </p:nvSpPr>
        <p:spPr>
          <a:xfrm>
            <a:off x="516835" y="1985030"/>
            <a:ext cx="7083706" cy="3724096"/>
          </a:xfrm>
          <a:prstGeom prst="rect">
            <a:avLst/>
          </a:prstGeom>
          <a:noFill/>
        </p:spPr>
        <p:txBody>
          <a:bodyPr wrap="square">
            <a:spAutoFit/>
          </a:bodyPr>
          <a:lstStyle/>
          <a:p>
            <a:pPr marL="0" indent="0">
              <a:buNone/>
            </a:pPr>
            <a:endParaRPr lang="en-GB" sz="1800" dirty="0">
              <a:solidFill>
                <a:srgbClr val="4D4639"/>
              </a:solidFill>
            </a:endParaRPr>
          </a:p>
          <a:p>
            <a:pPr marL="342900" indent="-342900">
              <a:spcBef>
                <a:spcPts val="0"/>
              </a:spcBef>
              <a:spcAft>
                <a:spcPts val="600"/>
              </a:spcAft>
              <a:buSzPct val="100000"/>
              <a:buFont typeface="Wingdings" panose="05000000000000000000" pitchFamily="2" charset="2"/>
              <a:buChar char="ü"/>
            </a:pPr>
            <a:r>
              <a:rPr lang="en-GB" sz="1800" dirty="0">
                <a:solidFill>
                  <a:srgbClr val="4D4639"/>
                </a:solidFill>
              </a:rPr>
              <a:t>Ensure you have a </a:t>
            </a:r>
            <a:r>
              <a:rPr lang="en-GB" sz="1800" b="1" dirty="0">
                <a:solidFill>
                  <a:srgbClr val="4D4639"/>
                </a:solidFill>
              </a:rPr>
              <a:t>survey team </a:t>
            </a:r>
            <a:r>
              <a:rPr lang="en-GB" sz="1800" dirty="0">
                <a:solidFill>
                  <a:srgbClr val="4D4639"/>
                </a:solidFill>
              </a:rPr>
              <a:t>in place before you start drawing your sample.</a:t>
            </a:r>
          </a:p>
          <a:p>
            <a:pPr marL="342900" indent="-342900">
              <a:spcBef>
                <a:spcPts val="0"/>
              </a:spcBef>
              <a:spcAft>
                <a:spcPts val="600"/>
              </a:spcAft>
              <a:buSzPct val="100000"/>
              <a:buFont typeface="Wingdings" panose="05000000000000000000" pitchFamily="2" charset="2"/>
              <a:buChar char="ü"/>
            </a:pPr>
            <a:r>
              <a:rPr lang="en-GB" sz="1800" dirty="0">
                <a:solidFill>
                  <a:srgbClr val="4D4639"/>
                </a:solidFill>
              </a:rPr>
              <a:t>Generate your sample promptly - begin preparing now.</a:t>
            </a:r>
          </a:p>
          <a:p>
            <a:pPr marL="342900" indent="-342900">
              <a:spcBef>
                <a:spcPts val="0"/>
              </a:spcBef>
              <a:spcAft>
                <a:spcPts val="600"/>
              </a:spcAft>
              <a:buSzPct val="100000"/>
              <a:buFont typeface="Wingdings" panose="05000000000000000000" pitchFamily="2" charset="2"/>
              <a:buChar char="ü"/>
            </a:pPr>
            <a:r>
              <a:rPr lang="en-GB" sz="1800" dirty="0">
                <a:solidFill>
                  <a:srgbClr val="4D4639"/>
                </a:solidFill>
              </a:rPr>
              <a:t>Respond to queries as soon as possible to avoid unnecessary delays.</a:t>
            </a:r>
          </a:p>
          <a:p>
            <a:pPr marL="342900" indent="-342900">
              <a:spcBef>
                <a:spcPts val="0"/>
              </a:spcBef>
              <a:spcAft>
                <a:spcPts val="600"/>
              </a:spcAft>
              <a:buSzPct val="100000"/>
              <a:buFont typeface="Wingdings" panose="05000000000000000000" pitchFamily="2" charset="2"/>
              <a:buChar char="ü"/>
            </a:pPr>
            <a:r>
              <a:rPr lang="en-GB" sz="1800" dirty="0">
                <a:solidFill>
                  <a:srgbClr val="4D4639"/>
                </a:solidFill>
              </a:rPr>
              <a:t>Ensure there is sufficient resourcing around the time of drawing your sample and answering queries – communicate with your team, handover tasks if people are going to be on leave and let your contractor and the SCC know any updates.</a:t>
            </a:r>
          </a:p>
          <a:p>
            <a:pPr marL="342900" indent="-342900">
              <a:spcBef>
                <a:spcPts val="0"/>
              </a:spcBef>
              <a:spcAft>
                <a:spcPts val="600"/>
              </a:spcAft>
              <a:buSzPct val="100000"/>
              <a:buFont typeface="Wingdings" panose="05000000000000000000" pitchFamily="2" charset="2"/>
              <a:buChar char="ü"/>
            </a:pPr>
            <a:r>
              <a:rPr lang="en-GB" sz="1800" dirty="0">
                <a:solidFill>
                  <a:srgbClr val="4D4639"/>
                </a:solidFill>
              </a:rPr>
              <a:t>If there are any changes in the survey lead, inform your contractor and the Survey Coordination Centre (SCC).</a:t>
            </a:r>
          </a:p>
        </p:txBody>
      </p:sp>
      <p:pic>
        <p:nvPicPr>
          <p:cNvPr id="13" name="Graphic 12" descr="Lights On with solid fill">
            <a:extLst>
              <a:ext uri="{FF2B5EF4-FFF2-40B4-BE49-F238E27FC236}">
                <a16:creationId xmlns:a16="http://schemas.microsoft.com/office/drawing/2014/main" id="{293B19EA-6B86-E3B6-C01D-5AB7509607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90474" y="4668587"/>
            <a:ext cx="1062941" cy="1062941"/>
          </a:xfrm>
          <a:prstGeom prst="rect">
            <a:avLst/>
          </a:prstGeom>
        </p:spPr>
      </p:pic>
    </p:spTree>
    <p:extLst>
      <p:ext uri="{BB962C8B-B14F-4D97-AF65-F5344CB8AC3E}">
        <p14:creationId xmlns:p14="http://schemas.microsoft.com/office/powerpoint/2010/main" val="430984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15363-E13E-696B-7753-2B0F03EA5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D9B4B-E7E0-3303-019A-4EC763F2791F}"/>
              </a:ext>
            </a:extLst>
          </p:cNvPr>
          <p:cNvSpPr>
            <a:spLocks noGrp="1"/>
          </p:cNvSpPr>
          <p:nvPr>
            <p:ph type="title"/>
          </p:nvPr>
        </p:nvSpPr>
        <p:spPr/>
        <p:txBody>
          <a:bodyPr/>
          <a:lstStyle/>
          <a:p>
            <a:r>
              <a:rPr lang="en-US" dirty="0"/>
              <a:t>Key dates</a:t>
            </a:r>
            <a:endParaRPr lang="en-GB" dirty="0"/>
          </a:p>
        </p:txBody>
      </p:sp>
    </p:spTree>
    <p:extLst>
      <p:ext uri="{BB962C8B-B14F-4D97-AF65-F5344CB8AC3E}">
        <p14:creationId xmlns:p14="http://schemas.microsoft.com/office/powerpoint/2010/main" val="4095239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F66B-33A3-679A-7F55-A9FB54EAB0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A4EEE-55A1-A4D7-29DA-C242237A755E}"/>
              </a:ext>
            </a:extLst>
          </p:cNvPr>
          <p:cNvSpPr>
            <a:spLocks noGrp="1"/>
          </p:cNvSpPr>
          <p:nvPr>
            <p:ph type="title"/>
          </p:nvPr>
        </p:nvSpPr>
        <p:spPr/>
        <p:txBody>
          <a:bodyPr/>
          <a:lstStyle/>
          <a:p>
            <a:r>
              <a:rPr lang="en-US" dirty="0"/>
              <a:t>Key dates</a:t>
            </a:r>
            <a:endParaRPr lang="en-GB" dirty="0"/>
          </a:p>
        </p:txBody>
      </p:sp>
      <p:sp>
        <p:nvSpPr>
          <p:cNvPr id="3" name="Content Placeholder 2">
            <a:extLst>
              <a:ext uri="{FF2B5EF4-FFF2-40B4-BE49-F238E27FC236}">
                <a16:creationId xmlns:a16="http://schemas.microsoft.com/office/drawing/2014/main" id="{5D4017D0-B437-C8A3-CE05-0BB74841CCB3}"/>
              </a:ext>
            </a:extLst>
          </p:cNvPr>
          <p:cNvSpPr>
            <a:spLocks noGrp="1"/>
          </p:cNvSpPr>
          <p:nvPr>
            <p:ph idx="1"/>
          </p:nvPr>
        </p:nvSpPr>
        <p:spPr>
          <a:xfrm>
            <a:off x="516834" y="1271246"/>
            <a:ext cx="11156053" cy="650152"/>
          </a:xfrm>
        </p:spPr>
        <p:txBody>
          <a:bodyPr/>
          <a:lstStyle/>
          <a:p>
            <a:pPr lvl="0"/>
            <a:r>
              <a:rPr lang="en-US" dirty="0"/>
              <a:t>More detailed timelines can be found in the survey handbook for trusts managing sampling and recruitment in-house and for those using an approved contractor. </a:t>
            </a:r>
          </a:p>
          <a:p>
            <a:endParaRPr lang="en-GB" dirty="0"/>
          </a:p>
        </p:txBody>
      </p:sp>
      <p:graphicFrame>
        <p:nvGraphicFramePr>
          <p:cNvPr id="5" name="Table 6">
            <a:extLst>
              <a:ext uri="{FF2B5EF4-FFF2-40B4-BE49-F238E27FC236}">
                <a16:creationId xmlns:a16="http://schemas.microsoft.com/office/drawing/2014/main" id="{75FD1989-DF9A-446C-6024-D15AB0AC7CB3}"/>
              </a:ext>
            </a:extLst>
          </p:cNvPr>
          <p:cNvGraphicFramePr>
            <a:graphicFrameLocks noGrp="1"/>
          </p:cNvGraphicFramePr>
          <p:nvPr>
            <p:extLst>
              <p:ext uri="{D42A27DB-BD31-4B8C-83A1-F6EECF244321}">
                <p14:modId xmlns:p14="http://schemas.microsoft.com/office/powerpoint/2010/main" val="3342518060"/>
              </p:ext>
            </p:extLst>
          </p:nvPr>
        </p:nvGraphicFramePr>
        <p:xfrm>
          <a:off x="516834" y="1944996"/>
          <a:ext cx="11156052" cy="4064443"/>
        </p:xfrm>
        <a:graphic>
          <a:graphicData uri="http://schemas.openxmlformats.org/drawingml/2006/table">
            <a:tbl>
              <a:tblPr firstRow="1" bandRow="1"/>
              <a:tblGrid>
                <a:gridCol w="6232309">
                  <a:extLst>
                    <a:ext uri="{9D8B030D-6E8A-4147-A177-3AD203B41FA5}">
                      <a16:colId xmlns:a16="http://schemas.microsoft.com/office/drawing/2014/main" val="2671724194"/>
                    </a:ext>
                  </a:extLst>
                </a:gridCol>
                <a:gridCol w="4923743">
                  <a:extLst>
                    <a:ext uri="{9D8B030D-6E8A-4147-A177-3AD203B41FA5}">
                      <a16:colId xmlns:a16="http://schemas.microsoft.com/office/drawing/2014/main" val="140995503"/>
                    </a:ext>
                  </a:extLst>
                </a:gridCol>
              </a:tblGrid>
              <a:tr h="3529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dirty="0">
                          <a:latin typeface="Arial" panose="020B0604020202020204" pitchFamily="34" charset="0"/>
                          <a:cs typeface="Arial" panose="020B0604020202020204" pitchFamily="34" charset="0"/>
                        </a:rPr>
                        <a:t>Activity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B4E"/>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dirty="0">
                          <a:latin typeface="Arial" panose="020B0604020202020204" pitchFamily="34" charset="0"/>
                          <a:cs typeface="Arial" panose="020B0604020202020204" pitchFamily="34" charset="0"/>
                        </a:rPr>
                        <a:t>Date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B4E"/>
                    </a:solidFill>
                  </a:tcPr>
                </a:tc>
                <a:extLst>
                  <a:ext uri="{0D108BD9-81ED-4DB2-BD59-A6C34878D82A}">
                    <a16:rowId xmlns:a16="http://schemas.microsoft.com/office/drawing/2014/main" val="1050689868"/>
                  </a:ext>
                </a:extLst>
              </a:tr>
              <a:tr h="336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Dissent posters published on website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December 2024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5933340"/>
                  </a:ext>
                </a:extLst>
              </a:tr>
              <a:tr h="33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Dissent posters to be displayed</a:t>
                      </a:r>
                      <a:endParaRPr lang="en-GB" sz="1600" dirty="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a:latin typeface="Arial" panose="020B0604020202020204" pitchFamily="34" charset="0"/>
                          <a:cs typeface="Arial" panose="020B0604020202020204" pitchFamily="34" charset="0"/>
                        </a:rPr>
                        <a:t>February 2025 and January 2025 for smaller trusts</a:t>
                      </a:r>
                      <a:endParaRPr lang="en-GB" sz="16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01026193"/>
                  </a:ext>
                </a:extLst>
              </a:tr>
              <a:tr h="336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strike="noStrike" dirty="0">
                          <a:latin typeface="Arial" panose="020B0604020202020204" pitchFamily="34" charset="0"/>
                          <a:cs typeface="Arial" panose="020B0604020202020204" pitchFamily="34" charset="0"/>
                        </a:rPr>
                        <a:t>Section 251 (approval)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strike="noStrike" dirty="0">
                          <a:latin typeface="Arial" panose="020B0604020202020204" pitchFamily="34" charset="0"/>
                          <a:cs typeface="Arial" panose="020B0604020202020204" pitchFamily="34" charset="0"/>
                        </a:rPr>
                        <a:t>January/February 2025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2022516"/>
                  </a:ext>
                </a:extLst>
              </a:tr>
              <a:tr h="336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Publication of sampling materials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20</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February 2025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93751787"/>
                  </a:ext>
                </a:extLst>
              </a:tr>
              <a:tr h="5892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Publication of service user - facing materials (follows section 251 approval)</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Mid-Late February 2025</a:t>
                      </a:r>
                    </a:p>
                    <a:p>
                      <a:endParaRPr lang="en-GB" sz="1600" dirty="0">
                        <a:highlight>
                          <a:srgbClr val="FFFF00"/>
                        </a:highlight>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3271059"/>
                  </a:ext>
                </a:extLst>
              </a:tr>
              <a:tr h="336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Start drawing your sample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3</a:t>
                      </a:r>
                      <a:r>
                        <a:rPr lang="en-GB" sz="1600" baseline="30000" dirty="0">
                          <a:latin typeface="Arial" panose="020B0604020202020204" pitchFamily="34" charset="0"/>
                          <a:cs typeface="Arial" panose="020B0604020202020204" pitchFamily="34" charset="0"/>
                        </a:rPr>
                        <a:t>rd</a:t>
                      </a:r>
                      <a:r>
                        <a:rPr lang="en-GB" sz="1600" dirty="0">
                          <a:latin typeface="Arial" panose="020B0604020202020204" pitchFamily="34" charset="0"/>
                          <a:cs typeface="Arial" panose="020B0604020202020204" pitchFamily="34" charset="0"/>
                        </a:rPr>
                        <a:t> March 2025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36797524"/>
                  </a:ext>
                </a:extLst>
              </a:tr>
              <a:tr h="336700">
                <a:tc>
                  <a:txBody>
                    <a:bodyPr/>
                    <a:lstStyle/>
                    <a:p>
                      <a:r>
                        <a:rPr lang="en-GB" sz="1600" dirty="0">
                          <a:latin typeface="Arial" panose="020B0604020202020204" pitchFamily="34" charset="0"/>
                          <a:cs typeface="Arial" panose="020B0604020202020204" pitchFamily="34" charset="0"/>
                        </a:rPr>
                        <a:t>Submit sample to contractor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latin typeface="Arial" panose="020B0604020202020204" pitchFamily="34" charset="0"/>
                          <a:cs typeface="Arial" panose="020B0604020202020204" pitchFamily="34" charset="0"/>
                        </a:rPr>
                        <a:t>Contractor to confirm</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5619431"/>
                  </a:ext>
                </a:extLst>
              </a:tr>
              <a:tr h="336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Sample checking (SCC)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31</a:t>
                      </a:r>
                      <a:r>
                        <a:rPr lang="en-GB" sz="1600" baseline="30000" dirty="0">
                          <a:latin typeface="Arial" panose="020B0604020202020204" pitchFamily="34" charset="0"/>
                          <a:cs typeface="Arial" panose="020B0604020202020204" pitchFamily="34" charset="0"/>
                        </a:rPr>
                        <a:t>st</a:t>
                      </a:r>
                      <a:r>
                        <a:rPr lang="en-GB" sz="1600" dirty="0">
                          <a:latin typeface="Arial" panose="020B0604020202020204" pitchFamily="34" charset="0"/>
                          <a:cs typeface="Arial" panose="020B0604020202020204" pitchFamily="34" charset="0"/>
                        </a:rPr>
                        <a:t> March-12</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May 2025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16915759"/>
                  </a:ext>
                </a:extLst>
              </a:tr>
              <a:tr h="4172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Fieldwork</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22</a:t>
                      </a:r>
                      <a:r>
                        <a:rPr lang="en-GB" sz="1600" baseline="30000" dirty="0">
                          <a:latin typeface="Arial" panose="020B0604020202020204" pitchFamily="34" charset="0"/>
                          <a:cs typeface="Arial" panose="020B0604020202020204" pitchFamily="34" charset="0"/>
                        </a:rPr>
                        <a:t>nd</a:t>
                      </a:r>
                      <a:r>
                        <a:rPr lang="en-GB" sz="1600" dirty="0">
                          <a:latin typeface="Arial" panose="020B0604020202020204" pitchFamily="34" charset="0"/>
                          <a:cs typeface="Arial" panose="020B0604020202020204" pitchFamily="34" charset="0"/>
                        </a:rPr>
                        <a:t> April-15</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July 2025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71122"/>
                  </a:ext>
                </a:extLst>
              </a:tr>
              <a:tr h="2150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Trusts receive local results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dirty="0">
                          <a:latin typeface="Arial" panose="020B0604020202020204" pitchFamily="34" charset="0"/>
                          <a:cs typeface="Arial" panose="020B0604020202020204" pitchFamily="34" charset="0"/>
                        </a:rPr>
                        <a:t>Autumn 2025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28188225"/>
                  </a:ext>
                </a:extLst>
              </a:tr>
            </a:tbl>
          </a:graphicData>
        </a:graphic>
      </p:graphicFrame>
    </p:spTree>
    <p:extLst>
      <p:ext uri="{BB962C8B-B14F-4D97-AF65-F5344CB8AC3E}">
        <p14:creationId xmlns:p14="http://schemas.microsoft.com/office/powerpoint/2010/main" val="416508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65300-622E-9D87-A32D-7093C590B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F52F7-08F0-4208-C950-5DE8E13A31FD}"/>
              </a:ext>
            </a:extLst>
          </p:cNvPr>
          <p:cNvSpPr>
            <a:spLocks noGrp="1"/>
          </p:cNvSpPr>
          <p:nvPr>
            <p:ph type="title"/>
          </p:nvPr>
        </p:nvSpPr>
        <p:spPr/>
        <p:txBody>
          <a:bodyPr/>
          <a:lstStyle/>
          <a:p>
            <a:r>
              <a:rPr lang="en-US" dirty="0"/>
              <a:t>Introduction</a:t>
            </a:r>
            <a:endParaRPr lang="en-GB" dirty="0"/>
          </a:p>
        </p:txBody>
      </p:sp>
      <p:sp>
        <p:nvSpPr>
          <p:cNvPr id="3" name="Content Placeholder 2">
            <a:extLst>
              <a:ext uri="{FF2B5EF4-FFF2-40B4-BE49-F238E27FC236}">
                <a16:creationId xmlns:a16="http://schemas.microsoft.com/office/drawing/2014/main" id="{C9E822EA-3B99-592E-AE4A-EEE3911F1488}"/>
              </a:ext>
            </a:extLst>
          </p:cNvPr>
          <p:cNvSpPr>
            <a:spLocks noGrp="1"/>
          </p:cNvSpPr>
          <p:nvPr>
            <p:ph idx="1"/>
          </p:nvPr>
        </p:nvSpPr>
        <p:spPr>
          <a:xfrm>
            <a:off x="516834" y="1271245"/>
            <a:ext cx="11308721" cy="4575255"/>
          </a:xfrm>
        </p:spPr>
        <p:txBody>
          <a:bodyPr/>
          <a:lstStyle/>
          <a:p>
            <a:pPr lvl="0"/>
            <a:r>
              <a:rPr lang="en-US" b="1" dirty="0"/>
              <a:t>Mixed mode approach</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First adopted in 2021 (</a:t>
            </a:r>
            <a:r>
              <a:rPr lang="en-US" dirty="0">
                <a:latin typeface="Arial" panose="020B0604020202020204"/>
              </a:rPr>
              <a:t>push to web approach</a:t>
            </a: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a:t>
            </a:r>
            <a:r>
              <a:rPr lang="en-US" dirty="0">
                <a:latin typeface="Arial" panose="020B0604020202020204"/>
              </a:rPr>
              <a:t> and been used since.</a:t>
            </a: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Online survey options:</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For in-house trusts: centralised online survey tool provided by the Survey Coordination Centre (SCC).</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US"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Approved contractors may provide their own online survey tool, if preferred, which should meet the NPSP wide specifications.</a:t>
            </a:r>
          </a:p>
          <a:p>
            <a:pPr lvl="1">
              <a:buClr>
                <a:srgbClr val="007B4E"/>
              </a:buClr>
              <a:defRPr/>
            </a:pPr>
            <a:r>
              <a:rPr lang="en-GB" sz="1800" dirty="0">
                <a:solidFill>
                  <a:srgbClr val="4D4639"/>
                </a:solidFill>
                <a:latin typeface="Arial" panose="020B0604020202020204" pitchFamily="34" charset="0"/>
                <a:ea typeface="Times New Roman" panose="02020603050405020304" pitchFamily="18" charset="0"/>
                <a:cs typeface="Times New Roman" panose="02020603050405020304" pitchFamily="18" charset="0"/>
              </a:rPr>
              <a:t>Contact approach remains the same as in 2024.</a:t>
            </a:r>
          </a:p>
          <a:p>
            <a:pPr lvl="0"/>
            <a:r>
              <a:rPr lang="en-US" b="1" dirty="0"/>
              <a:t>Sampling</a:t>
            </a:r>
          </a:p>
          <a:p>
            <a:pPr lvl="1"/>
            <a:r>
              <a:rPr lang="en-US" dirty="0"/>
              <a:t>Eligibility criteria and core sampling approach remain same as in 2024 (February births, census of all live births, sample of at least 300).</a:t>
            </a:r>
          </a:p>
          <a:p>
            <a:pPr lvl="1"/>
            <a:r>
              <a:rPr lang="en-GB" sz="1800" dirty="0">
                <a:solidFill>
                  <a:srgbClr val="4D4639"/>
                </a:solidFill>
                <a:latin typeface="Arial" panose="020B0604020202020204" pitchFamily="34" charset="0"/>
                <a:ea typeface="Times New Roman" panose="02020603050405020304" pitchFamily="18" charset="0"/>
                <a:cs typeface="Times New Roman" panose="02020603050405020304" pitchFamily="18" charset="0"/>
              </a:rPr>
              <a:t>Response options for </a:t>
            </a:r>
            <a:r>
              <a:rPr lang="en-GB" dirty="0">
                <a:solidFill>
                  <a:srgbClr val="4D4639"/>
                </a:solidFill>
                <a:latin typeface="Arial" panose="020B0604020202020204" pitchFamily="34" charset="0"/>
                <a:ea typeface="Times New Roman" panose="02020603050405020304" pitchFamily="18" charset="0"/>
                <a:cs typeface="Times New Roman" panose="02020603050405020304" pitchFamily="18" charset="0"/>
              </a:rPr>
              <a:t>t</a:t>
            </a:r>
            <a:r>
              <a:rPr lang="en-GB" sz="1800" dirty="0">
                <a:solidFill>
                  <a:srgbClr val="4D4639"/>
                </a:solidFill>
                <a:latin typeface="Arial" panose="020B0604020202020204" pitchFamily="34" charset="0"/>
                <a:ea typeface="Times New Roman" panose="02020603050405020304" pitchFamily="18" charset="0"/>
                <a:cs typeface="Times New Roman" panose="02020603050405020304" pitchFamily="18" charset="0"/>
              </a:rPr>
              <a:t>hree sampling variables have been amended.</a:t>
            </a:r>
            <a:endParaRPr lang="en-US" dirty="0"/>
          </a:p>
          <a:p>
            <a:pPr lvl="0"/>
            <a:r>
              <a:rPr lang="en-US" b="1" dirty="0"/>
              <a:t>Questionnaire</a:t>
            </a:r>
          </a:p>
          <a:p>
            <a:pPr lvl="1"/>
            <a:r>
              <a:rPr lang="en-US" dirty="0"/>
              <a:t>2025 survey aims to keep trend data where possible.</a:t>
            </a:r>
          </a:p>
          <a:p>
            <a:endParaRPr lang="en-GB" dirty="0"/>
          </a:p>
        </p:txBody>
      </p:sp>
    </p:spTree>
    <p:extLst>
      <p:ext uri="{BB962C8B-B14F-4D97-AF65-F5344CB8AC3E}">
        <p14:creationId xmlns:p14="http://schemas.microsoft.com/office/powerpoint/2010/main" val="2942946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E07B8-0A85-4375-77EA-A19787210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323BA-81F8-4908-E6E2-A1BA0766349D}"/>
              </a:ext>
            </a:extLst>
          </p:cNvPr>
          <p:cNvSpPr>
            <a:spLocks noGrp="1"/>
          </p:cNvSpPr>
          <p:nvPr>
            <p:ph type="title"/>
          </p:nvPr>
        </p:nvSpPr>
        <p:spPr/>
        <p:txBody>
          <a:bodyPr/>
          <a:lstStyle/>
          <a:p>
            <a:r>
              <a:rPr lang="en-US" dirty="0"/>
              <a:t>Questions</a:t>
            </a:r>
            <a:endParaRPr lang="en-GB" dirty="0"/>
          </a:p>
        </p:txBody>
      </p:sp>
      <p:sp>
        <p:nvSpPr>
          <p:cNvPr id="3" name="Text Placeholder 2">
            <a:extLst>
              <a:ext uri="{FF2B5EF4-FFF2-40B4-BE49-F238E27FC236}">
                <a16:creationId xmlns:a16="http://schemas.microsoft.com/office/drawing/2014/main" id="{B5ADEF63-01BC-2C4B-0718-4C9D1511E13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96028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4C3119CA-763D-EAEA-D5E5-75D69C1E7E48}"/>
              </a:ext>
            </a:extLst>
          </p:cNvPr>
          <p:cNvSpPr txBox="1">
            <a:spLocks/>
          </p:cNvSpPr>
          <p:nvPr/>
        </p:nvSpPr>
        <p:spPr>
          <a:xfrm>
            <a:off x="495661" y="550322"/>
            <a:ext cx="11200677" cy="1152000"/>
          </a:xfrm>
          <a:prstGeom prst="rect">
            <a:avLst/>
          </a:prstGeom>
        </p:spPr>
        <p:txBody>
          <a:bodyPr/>
          <a:lst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a:lstStyle>
          <a:p>
            <a:pPr algn="ctr"/>
            <a:r>
              <a:rPr lang="en-GB" b="1" dirty="0"/>
              <a:t>Thank you for your time</a:t>
            </a:r>
          </a:p>
        </p:txBody>
      </p:sp>
      <p:sp>
        <p:nvSpPr>
          <p:cNvPr id="4" name="Content Placeholder 6">
            <a:extLst>
              <a:ext uri="{FF2B5EF4-FFF2-40B4-BE49-F238E27FC236}">
                <a16:creationId xmlns:a16="http://schemas.microsoft.com/office/drawing/2014/main" id="{9917F124-F317-DE93-7720-CD23698FDA32}"/>
              </a:ext>
            </a:extLst>
          </p:cNvPr>
          <p:cNvSpPr txBox="1">
            <a:spLocks/>
          </p:cNvSpPr>
          <p:nvPr/>
        </p:nvSpPr>
        <p:spPr>
          <a:xfrm>
            <a:off x="651798" y="1541470"/>
            <a:ext cx="11200677" cy="4536000"/>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1800"/>
              </a:spcBef>
            </a:pPr>
            <a:r>
              <a:rPr lang="en-GB" sz="2400" dirty="0"/>
              <a:t>A copy of the slides will be on the </a:t>
            </a:r>
            <a:r>
              <a:rPr lang="en-GB" sz="2400" dirty="0">
                <a:solidFill>
                  <a:srgbClr val="007B4E"/>
                </a:solidFill>
                <a:hlinkClick r:id="rId2">
                  <a:extLst>
                    <a:ext uri="{A12FA001-AC4F-418D-AE19-62706E023703}">
                      <ahyp:hlinkClr xmlns:ahyp="http://schemas.microsoft.com/office/drawing/2018/hyperlinkcolor" val="tx"/>
                    </a:ext>
                  </a:extLst>
                </a:hlinkClick>
              </a:rPr>
              <a:t>NHS Surveys website </a:t>
            </a:r>
            <a:endParaRPr lang="en-GB" sz="2400" dirty="0">
              <a:solidFill>
                <a:srgbClr val="007B4E"/>
              </a:solidFill>
            </a:endParaRPr>
          </a:p>
          <a:p>
            <a:pPr>
              <a:lnSpc>
                <a:spcPct val="100000"/>
              </a:lnSpc>
              <a:spcBef>
                <a:spcPts val="1800"/>
              </a:spcBef>
            </a:pPr>
            <a:endParaRPr lang="en-GB" dirty="0"/>
          </a:p>
          <a:p>
            <a:pPr>
              <a:lnSpc>
                <a:spcPct val="100000"/>
              </a:lnSpc>
              <a:spcBef>
                <a:spcPts val="1800"/>
              </a:spcBef>
            </a:pPr>
            <a:r>
              <a:rPr lang="en-GB" b="1" dirty="0"/>
              <a:t>Contact us: </a:t>
            </a:r>
          </a:p>
          <a:p>
            <a:pPr>
              <a:lnSpc>
                <a:spcPct val="100000"/>
              </a:lnSpc>
              <a:spcBef>
                <a:spcPts val="1800"/>
              </a:spcBef>
            </a:pPr>
            <a:r>
              <a:rPr lang="en-GB" dirty="0">
                <a:solidFill>
                  <a:srgbClr val="007B4E"/>
                </a:solidFill>
                <a:hlinkClick r:id="rId3">
                  <a:extLst>
                    <a:ext uri="{A12FA001-AC4F-418D-AE19-62706E023703}">
                      <ahyp:hlinkClr xmlns:ahyp="http://schemas.microsoft.com/office/drawing/2018/hyperlinkcolor" val="tx"/>
                    </a:ext>
                  </a:extLst>
                </a:hlinkClick>
              </a:rPr>
              <a:t>maternity@surveycoordination.com</a:t>
            </a:r>
            <a:endParaRPr lang="en-GB" dirty="0">
              <a:solidFill>
                <a:srgbClr val="007B4E"/>
              </a:solidFill>
            </a:endParaRPr>
          </a:p>
          <a:p>
            <a:pPr>
              <a:lnSpc>
                <a:spcPct val="100000"/>
              </a:lnSpc>
              <a:spcBef>
                <a:spcPts val="1800"/>
              </a:spcBef>
            </a:pPr>
            <a:r>
              <a:rPr lang="en-GB" dirty="0"/>
              <a:t>01865 208127 </a:t>
            </a:r>
          </a:p>
          <a:p>
            <a:pPr>
              <a:lnSpc>
                <a:spcPct val="100000"/>
              </a:lnSpc>
              <a:spcBef>
                <a:spcPts val="1800"/>
              </a:spcBef>
            </a:pPr>
            <a:r>
              <a:rPr lang="en-GB" b="1" dirty="0">
                <a:latin typeface="Arial" panose="020B0604020202020204" pitchFamily="34" charset="0"/>
                <a:cs typeface="Arial" panose="020B0604020202020204" pitchFamily="34" charset="0"/>
              </a:rPr>
              <a:t>Project Team (SCC): </a:t>
            </a:r>
          </a:p>
          <a:p>
            <a:pPr>
              <a:lnSpc>
                <a:spcPct val="100000"/>
              </a:lnSpc>
              <a:spcBef>
                <a:spcPts val="1800"/>
              </a:spcBef>
            </a:pPr>
            <a:r>
              <a:rPr lang="en-GB" dirty="0">
                <a:latin typeface="Arial" panose="020B0604020202020204" pitchFamily="34" charset="0"/>
                <a:cs typeface="Arial" panose="020B0604020202020204" pitchFamily="34" charset="0"/>
              </a:rPr>
              <a:t>Catherine Davidson (Research Associate), Chrysa Lamprinakou (Senior Research Associate), Caroline Killpack (Head of Survey Coordination)</a:t>
            </a:r>
          </a:p>
          <a:p>
            <a:pPr>
              <a:lnSpc>
                <a:spcPct val="100000"/>
              </a:lnSpc>
              <a:spcBef>
                <a:spcPts val="1800"/>
              </a:spcBef>
            </a:pPr>
            <a:endParaRPr lang="en-GB" dirty="0"/>
          </a:p>
        </p:txBody>
      </p:sp>
    </p:spTree>
    <p:extLst>
      <p:ext uri="{BB962C8B-B14F-4D97-AF65-F5344CB8AC3E}">
        <p14:creationId xmlns:p14="http://schemas.microsoft.com/office/powerpoint/2010/main" val="2443699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74114-EDC6-5AA1-F1EE-F443D1B46FD4}"/>
            </a:ext>
          </a:extLst>
        </p:cNvPr>
        <p:cNvGrpSpPr/>
        <p:nvPr/>
      </p:nvGrpSpPr>
      <p:grpSpPr>
        <a:xfrm>
          <a:off x="0" y="0"/>
          <a:ext cx="0" cy="0"/>
          <a:chOff x="0" y="0"/>
          <a:chExt cx="0" cy="0"/>
        </a:xfrm>
      </p:grpSpPr>
    </p:spTree>
    <p:extLst>
      <p:ext uri="{BB962C8B-B14F-4D97-AF65-F5344CB8AC3E}">
        <p14:creationId xmlns:p14="http://schemas.microsoft.com/office/powerpoint/2010/main" val="196015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1BF7-44E3-D651-BCEE-61B145925CAC}"/>
              </a:ext>
            </a:extLst>
          </p:cNvPr>
          <p:cNvSpPr>
            <a:spLocks noGrp="1"/>
          </p:cNvSpPr>
          <p:nvPr>
            <p:ph type="title"/>
          </p:nvPr>
        </p:nvSpPr>
        <p:spPr/>
        <p:txBody>
          <a:bodyPr/>
          <a:lstStyle/>
          <a:p>
            <a:r>
              <a:rPr lang="en-US" dirty="0"/>
              <a:t>Sampling and contact approach</a:t>
            </a:r>
            <a:endParaRPr lang="en-GB" dirty="0"/>
          </a:p>
        </p:txBody>
      </p:sp>
    </p:spTree>
    <p:extLst>
      <p:ext uri="{BB962C8B-B14F-4D97-AF65-F5344CB8AC3E}">
        <p14:creationId xmlns:p14="http://schemas.microsoft.com/office/powerpoint/2010/main" val="2172189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252A1-7649-0A71-BD33-00C7F4763E1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8F9354-C8A9-71A4-E76B-87778CF14C58}"/>
              </a:ext>
            </a:extLst>
          </p:cNvPr>
          <p:cNvSpPr>
            <a:spLocks noGrp="1"/>
          </p:cNvSpPr>
          <p:nvPr>
            <p:ph idx="1"/>
          </p:nvPr>
        </p:nvSpPr>
        <p:spPr>
          <a:xfrm>
            <a:off x="516835" y="1271246"/>
            <a:ext cx="11155360" cy="2849342"/>
          </a:xfrm>
        </p:spPr>
        <p:txBody>
          <a:bodyPr/>
          <a:lstStyle/>
          <a:p>
            <a:pPr marL="0" lvl="1" indent="0">
              <a:buNone/>
            </a:pPr>
            <a:r>
              <a:rPr lang="en-US" dirty="0"/>
              <a:t>All maternity service users (aged 16 and above at the time of delivery) who gave birth during February 2025 (unless you are sampling further back to January to achieve the minimum sample size of </a:t>
            </a:r>
            <a:r>
              <a:rPr lang="en-US" b="1" dirty="0">
                <a:solidFill>
                  <a:srgbClr val="1E445C"/>
                </a:solidFill>
              </a:rPr>
              <a:t>300</a:t>
            </a:r>
            <a:r>
              <a:rPr lang="en-US" dirty="0"/>
              <a:t> live births):</a:t>
            </a:r>
          </a:p>
          <a:p>
            <a:pPr lvl="1"/>
            <a:r>
              <a:rPr lang="en-US" dirty="0"/>
              <a:t>Deliveries at any NHS unit managed by the trust.</a:t>
            </a:r>
          </a:p>
          <a:p>
            <a:pPr lvl="1"/>
            <a:r>
              <a:rPr lang="en-US" dirty="0"/>
              <a:t>Deliveries that took place at home.</a:t>
            </a:r>
          </a:p>
          <a:p>
            <a:pPr lvl="1"/>
            <a:r>
              <a:rPr lang="en-US" dirty="0"/>
              <a:t>All types of deliveries.</a:t>
            </a:r>
          </a:p>
          <a:p>
            <a:pPr lvl="1"/>
            <a:r>
              <a:rPr lang="en-US" dirty="0"/>
              <a:t>Multiparous and primiparous persons.</a:t>
            </a:r>
          </a:p>
          <a:p>
            <a:pPr lvl="1"/>
            <a:r>
              <a:rPr lang="en-US" dirty="0"/>
              <a:t>Incomplete addresses.</a:t>
            </a:r>
          </a:p>
          <a:p>
            <a:endParaRPr lang="en-GB" dirty="0"/>
          </a:p>
        </p:txBody>
      </p:sp>
      <p:sp>
        <p:nvSpPr>
          <p:cNvPr id="3" name="Title 2">
            <a:extLst>
              <a:ext uri="{FF2B5EF4-FFF2-40B4-BE49-F238E27FC236}">
                <a16:creationId xmlns:a16="http://schemas.microsoft.com/office/drawing/2014/main" id="{998BEDE4-CCF8-E431-0A79-9904744F0DBC}"/>
              </a:ext>
            </a:extLst>
          </p:cNvPr>
          <p:cNvSpPr>
            <a:spLocks noGrp="1"/>
          </p:cNvSpPr>
          <p:nvPr>
            <p:ph type="title"/>
          </p:nvPr>
        </p:nvSpPr>
        <p:spPr/>
        <p:txBody>
          <a:bodyPr/>
          <a:lstStyle/>
          <a:p>
            <a:r>
              <a:rPr lang="en-US" dirty="0"/>
              <a:t>Sample criteria: Eligibility criteria</a:t>
            </a:r>
            <a:endParaRPr lang="en-GB" dirty="0"/>
          </a:p>
        </p:txBody>
      </p:sp>
      <p:sp>
        <p:nvSpPr>
          <p:cNvPr id="4" name="Google Shape;664;p26">
            <a:extLst>
              <a:ext uri="{FF2B5EF4-FFF2-40B4-BE49-F238E27FC236}">
                <a16:creationId xmlns:a16="http://schemas.microsoft.com/office/drawing/2014/main" id="{600888BE-23D8-E2C0-E54B-29E15F8E87E5}"/>
              </a:ext>
            </a:extLst>
          </p:cNvPr>
          <p:cNvSpPr/>
          <p:nvPr/>
        </p:nvSpPr>
        <p:spPr>
          <a:xfrm>
            <a:off x="7290641" y="3530278"/>
            <a:ext cx="2455241" cy="2145409"/>
          </a:xfrm>
          <a:prstGeom prst="hexagon">
            <a:avLst>
              <a:gd name="adj" fmla="val 28729"/>
              <a:gd name="vf" fmla="val 115470"/>
            </a:avLst>
          </a:prstGeom>
          <a:solidFill>
            <a:schemeClr val="bg2">
              <a:alpha val="58430"/>
            </a:schemeClr>
          </a:solidFill>
          <a:ln>
            <a:noFill/>
          </a:ln>
        </p:spPr>
        <p:txBody>
          <a:bodyPr spcFirstLastPara="1" wrap="square" lIns="121900" tIns="121900" rIns="121900" bIns="121900" anchor="ctr" anchorCtr="0">
            <a:noAutofit/>
          </a:bodyPr>
          <a:lstStyle/>
          <a:p>
            <a:endParaRPr sz="2400" dirty="0">
              <a:latin typeface="+mj-lt"/>
            </a:endParaRPr>
          </a:p>
        </p:txBody>
      </p:sp>
      <p:sp>
        <p:nvSpPr>
          <p:cNvPr id="5" name="Google Shape;665;p26">
            <a:extLst>
              <a:ext uri="{FF2B5EF4-FFF2-40B4-BE49-F238E27FC236}">
                <a16:creationId xmlns:a16="http://schemas.microsoft.com/office/drawing/2014/main" id="{FCB513B4-C9E3-C46F-4A18-3B8A421D1209}"/>
              </a:ext>
            </a:extLst>
          </p:cNvPr>
          <p:cNvSpPr/>
          <p:nvPr/>
        </p:nvSpPr>
        <p:spPr>
          <a:xfrm>
            <a:off x="7615789" y="3814513"/>
            <a:ext cx="1804943" cy="1576938"/>
          </a:xfrm>
          <a:prstGeom prst="hexagon">
            <a:avLst>
              <a:gd name="adj" fmla="val 28729"/>
              <a:gd name="vf" fmla="val 115470"/>
            </a:avLst>
          </a:prstGeom>
          <a:solidFill>
            <a:schemeClr val="accent2"/>
          </a:solidFill>
          <a:ln>
            <a:noFill/>
          </a:ln>
        </p:spPr>
        <p:txBody>
          <a:bodyPr spcFirstLastPara="1" wrap="square" lIns="121900" tIns="121900" rIns="121900" bIns="121900" anchor="ctr" anchorCtr="0">
            <a:noAutofit/>
          </a:bodyPr>
          <a:lstStyle/>
          <a:p>
            <a:endParaRPr sz="2400" dirty="0">
              <a:latin typeface="+mj-lt"/>
            </a:endParaRPr>
          </a:p>
        </p:txBody>
      </p:sp>
      <p:pic>
        <p:nvPicPr>
          <p:cNvPr id="12" name="Graphic 11" descr="Checkmark with solid fill">
            <a:extLst>
              <a:ext uri="{FF2B5EF4-FFF2-40B4-BE49-F238E27FC236}">
                <a16:creationId xmlns:a16="http://schemas.microsoft.com/office/drawing/2014/main" id="{595EF6C5-2FF7-2CC3-8E1D-BC4A4E6E70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1060" y="4161969"/>
            <a:ext cx="914400" cy="914400"/>
          </a:xfrm>
          <a:prstGeom prst="rect">
            <a:avLst/>
          </a:prstGeom>
        </p:spPr>
      </p:pic>
    </p:spTree>
    <p:extLst>
      <p:ext uri="{BB962C8B-B14F-4D97-AF65-F5344CB8AC3E}">
        <p14:creationId xmlns:p14="http://schemas.microsoft.com/office/powerpoint/2010/main" val="366472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E31EB-D93C-3059-BB3F-186C8B430C8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82F508-9E39-2582-8D36-F433021E27D6}"/>
              </a:ext>
            </a:extLst>
          </p:cNvPr>
          <p:cNvSpPr>
            <a:spLocks noGrp="1"/>
          </p:cNvSpPr>
          <p:nvPr>
            <p:ph idx="1"/>
          </p:nvPr>
        </p:nvSpPr>
        <p:spPr>
          <a:xfrm>
            <a:off x="516834" y="1271245"/>
            <a:ext cx="9605733" cy="4575255"/>
          </a:xfrm>
        </p:spPr>
        <p:txBody>
          <a:bodyPr/>
          <a:lstStyle/>
          <a:p>
            <a:pPr marL="0" lvl="1" indent="0">
              <a:buNone/>
            </a:pPr>
            <a:r>
              <a:rPr lang="en-US" dirty="0"/>
              <a:t>Please </a:t>
            </a:r>
            <a:r>
              <a:rPr lang="en-US" b="1" u="sng" dirty="0"/>
              <a:t>do not include</a:t>
            </a:r>
            <a:r>
              <a:rPr lang="en-US" b="1" dirty="0"/>
              <a:t> </a:t>
            </a:r>
            <a:r>
              <a:rPr lang="en-US" dirty="0"/>
              <a:t>persons who: </a:t>
            </a:r>
          </a:p>
          <a:p>
            <a:pPr lvl="1"/>
            <a:r>
              <a:rPr lang="en-US" dirty="0"/>
              <a:t>Were under 16 years of age at the time of delivery.</a:t>
            </a:r>
          </a:p>
          <a:p>
            <a:pPr lvl="1"/>
            <a:r>
              <a:rPr lang="en-US" dirty="0"/>
              <a:t>Had a stillbirth / baby or mother have died during or since delivery.</a:t>
            </a:r>
          </a:p>
          <a:p>
            <a:pPr lvl="1"/>
            <a:r>
              <a:rPr lang="en-US" dirty="0"/>
              <a:t>Baby or mother are in hospital at the time of drawing the sample.</a:t>
            </a:r>
          </a:p>
          <a:p>
            <a:pPr lvl="1"/>
            <a:r>
              <a:rPr lang="en-US" dirty="0"/>
              <a:t>Had a concealed pregnancy or had their baby taken into care.</a:t>
            </a:r>
          </a:p>
          <a:p>
            <a:pPr lvl="1"/>
            <a:r>
              <a:rPr lang="en-US" dirty="0"/>
              <a:t>Were non-NHS service users and gave birth at a private maternity unit, wing or hospital.</a:t>
            </a:r>
          </a:p>
          <a:p>
            <a:pPr lvl="1"/>
            <a:r>
              <a:rPr lang="en-US" dirty="0"/>
              <a:t>Don’t have a useable postal address. </a:t>
            </a:r>
          </a:p>
          <a:p>
            <a:pPr lvl="1"/>
            <a:r>
              <a:rPr lang="en-US" dirty="0"/>
              <a:t>Address is outside of the UK.</a:t>
            </a:r>
          </a:p>
          <a:p>
            <a:pPr lvl="1"/>
            <a:r>
              <a:rPr lang="en-US" dirty="0"/>
              <a:t>Have requested that their details should only be used for clinical purposes and nothing else.</a:t>
            </a:r>
          </a:p>
          <a:p>
            <a:endParaRPr lang="en-GB" dirty="0"/>
          </a:p>
        </p:txBody>
      </p:sp>
      <p:sp>
        <p:nvSpPr>
          <p:cNvPr id="3" name="Title 2">
            <a:extLst>
              <a:ext uri="{FF2B5EF4-FFF2-40B4-BE49-F238E27FC236}">
                <a16:creationId xmlns:a16="http://schemas.microsoft.com/office/drawing/2014/main" id="{7038CF48-68E1-FC60-5D4B-7DE685213E55}"/>
              </a:ext>
            </a:extLst>
          </p:cNvPr>
          <p:cNvSpPr>
            <a:spLocks noGrp="1"/>
          </p:cNvSpPr>
          <p:nvPr>
            <p:ph type="title"/>
          </p:nvPr>
        </p:nvSpPr>
        <p:spPr/>
        <p:txBody>
          <a:bodyPr/>
          <a:lstStyle/>
          <a:p>
            <a:r>
              <a:rPr lang="en-US" dirty="0"/>
              <a:t>Sample criteria: Eligibility criteria</a:t>
            </a:r>
            <a:endParaRPr lang="en-GB" dirty="0"/>
          </a:p>
        </p:txBody>
      </p:sp>
      <p:sp>
        <p:nvSpPr>
          <p:cNvPr id="4" name="Google Shape;646;p26">
            <a:extLst>
              <a:ext uri="{FF2B5EF4-FFF2-40B4-BE49-F238E27FC236}">
                <a16:creationId xmlns:a16="http://schemas.microsoft.com/office/drawing/2014/main" id="{62FA6F1F-4021-288F-5E09-DB727DE1921F}"/>
              </a:ext>
            </a:extLst>
          </p:cNvPr>
          <p:cNvSpPr/>
          <p:nvPr/>
        </p:nvSpPr>
        <p:spPr>
          <a:xfrm>
            <a:off x="8894967" y="1011500"/>
            <a:ext cx="2455200" cy="2145600"/>
          </a:xfrm>
          <a:prstGeom prst="hexagon">
            <a:avLst>
              <a:gd name="adj" fmla="val 28729"/>
              <a:gd name="vf" fmla="val 115470"/>
            </a:avLst>
          </a:prstGeom>
          <a:solidFill>
            <a:schemeClr val="accent3">
              <a:alpha val="58430"/>
            </a:schemeClr>
          </a:solidFill>
          <a:ln>
            <a:noFill/>
          </a:ln>
        </p:spPr>
        <p:txBody>
          <a:bodyPr spcFirstLastPara="1" wrap="square" lIns="121900" tIns="121900" rIns="121900" bIns="121900" anchor="ctr" anchorCtr="0">
            <a:noAutofit/>
          </a:bodyPr>
          <a:lstStyle/>
          <a:p>
            <a:endParaRPr sz="2400" dirty="0">
              <a:latin typeface="+mj-lt"/>
            </a:endParaRPr>
          </a:p>
        </p:txBody>
      </p:sp>
      <p:sp>
        <p:nvSpPr>
          <p:cNvPr id="5" name="Google Shape;647;p26">
            <a:extLst>
              <a:ext uri="{FF2B5EF4-FFF2-40B4-BE49-F238E27FC236}">
                <a16:creationId xmlns:a16="http://schemas.microsoft.com/office/drawing/2014/main" id="{3C5464DD-80D3-EE2B-6EDC-A3208EEE6C29}"/>
              </a:ext>
            </a:extLst>
          </p:cNvPr>
          <p:cNvSpPr/>
          <p:nvPr/>
        </p:nvSpPr>
        <p:spPr>
          <a:xfrm>
            <a:off x="9219714" y="1339024"/>
            <a:ext cx="1802716" cy="1490552"/>
          </a:xfrm>
          <a:prstGeom prst="hexagon">
            <a:avLst>
              <a:gd name="adj" fmla="val 28729"/>
              <a:gd name="vf" fmla="val 115470"/>
            </a:avLst>
          </a:prstGeom>
          <a:solidFill>
            <a:schemeClr val="accent3"/>
          </a:solidFill>
          <a:ln>
            <a:noFill/>
          </a:ln>
        </p:spPr>
        <p:txBody>
          <a:bodyPr spcFirstLastPara="1" wrap="square" lIns="121900" tIns="121900" rIns="121900" bIns="121900" anchor="ctr" anchorCtr="0">
            <a:noAutofit/>
          </a:bodyPr>
          <a:lstStyle/>
          <a:p>
            <a:endParaRPr sz="2400" dirty="0">
              <a:latin typeface="+mj-lt"/>
            </a:endParaRPr>
          </a:p>
        </p:txBody>
      </p:sp>
      <p:pic>
        <p:nvPicPr>
          <p:cNvPr id="8" name="Graphic 7" descr="Close with solid fill">
            <a:extLst>
              <a:ext uri="{FF2B5EF4-FFF2-40B4-BE49-F238E27FC236}">
                <a16:creationId xmlns:a16="http://schemas.microsoft.com/office/drawing/2014/main" id="{A75A6B5A-A7AF-8547-F708-994B6EB5BD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099" y="1627100"/>
            <a:ext cx="914400" cy="914400"/>
          </a:xfrm>
          <a:prstGeom prst="rect">
            <a:avLst/>
          </a:prstGeom>
        </p:spPr>
      </p:pic>
    </p:spTree>
    <p:extLst>
      <p:ext uri="{BB962C8B-B14F-4D97-AF65-F5344CB8AC3E}">
        <p14:creationId xmlns:p14="http://schemas.microsoft.com/office/powerpoint/2010/main" val="2998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1E472-48CE-D0A4-1A38-C61CE07059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48BEEA-59A0-DB1A-1C14-5AE0A6E1B4E0}"/>
              </a:ext>
            </a:extLst>
          </p:cNvPr>
          <p:cNvSpPr>
            <a:spLocks noGrp="1"/>
          </p:cNvSpPr>
          <p:nvPr>
            <p:ph idx="1"/>
          </p:nvPr>
        </p:nvSpPr>
        <p:spPr>
          <a:xfrm>
            <a:off x="516834" y="1271246"/>
            <a:ext cx="11156053" cy="461666"/>
          </a:xfrm>
        </p:spPr>
        <p:txBody>
          <a:bodyPr/>
          <a:lstStyle/>
          <a:p>
            <a:pPr lvl="0"/>
            <a:r>
              <a:rPr lang="en-US" dirty="0"/>
              <a:t>In 2024, seven columns were added to the following new variables to allow for up to seven babies per birth:</a:t>
            </a:r>
          </a:p>
          <a:p>
            <a:endParaRPr lang="en-GB" dirty="0"/>
          </a:p>
        </p:txBody>
      </p:sp>
      <p:sp>
        <p:nvSpPr>
          <p:cNvPr id="3" name="Title 2">
            <a:extLst>
              <a:ext uri="{FF2B5EF4-FFF2-40B4-BE49-F238E27FC236}">
                <a16:creationId xmlns:a16="http://schemas.microsoft.com/office/drawing/2014/main" id="{2ABC58CB-5358-5185-4CBA-DA1004689D89}"/>
              </a:ext>
            </a:extLst>
          </p:cNvPr>
          <p:cNvSpPr>
            <a:spLocks noGrp="1"/>
          </p:cNvSpPr>
          <p:nvPr>
            <p:ph type="title"/>
          </p:nvPr>
        </p:nvSpPr>
        <p:spPr/>
        <p:txBody>
          <a:bodyPr/>
          <a:lstStyle/>
          <a:p>
            <a:r>
              <a:rPr lang="en-US" dirty="0"/>
              <a:t>Sample variables: changes for MAT25</a:t>
            </a:r>
            <a:endParaRPr lang="en-GB" dirty="0"/>
          </a:p>
        </p:txBody>
      </p:sp>
      <p:sp>
        <p:nvSpPr>
          <p:cNvPr id="68" name="Google Shape;645;p26">
            <a:extLst>
              <a:ext uri="{FF2B5EF4-FFF2-40B4-BE49-F238E27FC236}">
                <a16:creationId xmlns:a16="http://schemas.microsoft.com/office/drawing/2014/main" id="{8414A77E-575A-4CF1-3152-889D3211EC17}"/>
              </a:ext>
            </a:extLst>
          </p:cNvPr>
          <p:cNvSpPr/>
          <p:nvPr/>
        </p:nvSpPr>
        <p:spPr>
          <a:xfrm>
            <a:off x="7035129" y="1833528"/>
            <a:ext cx="4066000" cy="1308400"/>
          </a:xfrm>
          <a:prstGeom prst="homePlate">
            <a:avLst>
              <a:gd name="adj" fmla="val 29403"/>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69" name="Google Shape;646;p26">
            <a:extLst>
              <a:ext uri="{FF2B5EF4-FFF2-40B4-BE49-F238E27FC236}">
                <a16:creationId xmlns:a16="http://schemas.microsoft.com/office/drawing/2014/main" id="{3B9433D9-19A3-CF57-49F0-1BF037B4ADE7}"/>
              </a:ext>
            </a:extLst>
          </p:cNvPr>
          <p:cNvSpPr/>
          <p:nvPr/>
        </p:nvSpPr>
        <p:spPr>
          <a:xfrm>
            <a:off x="6177561" y="1732912"/>
            <a:ext cx="1742800" cy="1509600"/>
          </a:xfrm>
          <a:prstGeom prst="hexagon">
            <a:avLst>
              <a:gd name="adj" fmla="val 28729"/>
              <a:gd name="vf" fmla="val 115470"/>
            </a:avLst>
          </a:prstGeom>
          <a:solidFill>
            <a:schemeClr val="accent3">
              <a:alpha val="58430"/>
            </a:schemeClr>
          </a:solidFill>
          <a:ln>
            <a:noFill/>
          </a:ln>
        </p:spPr>
        <p:txBody>
          <a:bodyPr spcFirstLastPara="1" wrap="square" lIns="121900" tIns="121900" rIns="121900" bIns="121900" anchor="ctr" anchorCtr="0">
            <a:noAutofit/>
          </a:bodyPr>
          <a:lstStyle/>
          <a:p>
            <a:endParaRPr sz="2400" dirty="0">
              <a:latin typeface="+mj-lt"/>
            </a:endParaRPr>
          </a:p>
        </p:txBody>
      </p:sp>
      <p:sp>
        <p:nvSpPr>
          <p:cNvPr id="70" name="Google Shape;647;p26">
            <a:extLst>
              <a:ext uri="{FF2B5EF4-FFF2-40B4-BE49-F238E27FC236}">
                <a16:creationId xmlns:a16="http://schemas.microsoft.com/office/drawing/2014/main" id="{0B272403-97FA-C2F4-6F18-2AA2806B6C0B}"/>
              </a:ext>
            </a:extLst>
          </p:cNvPr>
          <p:cNvSpPr/>
          <p:nvPr/>
        </p:nvSpPr>
        <p:spPr>
          <a:xfrm>
            <a:off x="6408429" y="1932911"/>
            <a:ext cx="1281200" cy="1109600"/>
          </a:xfrm>
          <a:prstGeom prst="hexagon">
            <a:avLst>
              <a:gd name="adj" fmla="val 28729"/>
              <a:gd name="vf" fmla="val 115470"/>
            </a:avLst>
          </a:prstGeom>
          <a:solidFill>
            <a:schemeClr val="accent3"/>
          </a:solidFill>
          <a:ln>
            <a:noFill/>
          </a:ln>
        </p:spPr>
        <p:txBody>
          <a:bodyPr spcFirstLastPara="1" wrap="square" lIns="121900" tIns="121900" rIns="121900" bIns="121900" anchor="ctr" anchorCtr="0">
            <a:noAutofit/>
          </a:bodyPr>
          <a:lstStyle/>
          <a:p>
            <a:endParaRPr sz="2400" dirty="0">
              <a:latin typeface="+mj-lt"/>
            </a:endParaRPr>
          </a:p>
        </p:txBody>
      </p:sp>
      <p:sp>
        <p:nvSpPr>
          <p:cNvPr id="71" name="Google Shape;648;p26">
            <a:extLst>
              <a:ext uri="{FF2B5EF4-FFF2-40B4-BE49-F238E27FC236}">
                <a16:creationId xmlns:a16="http://schemas.microsoft.com/office/drawing/2014/main" id="{6ACA20D5-2D60-8AA2-E15B-329F79331D7B}"/>
              </a:ext>
            </a:extLst>
          </p:cNvPr>
          <p:cNvSpPr txBox="1"/>
          <p:nvPr/>
        </p:nvSpPr>
        <p:spPr>
          <a:xfrm>
            <a:off x="7920354" y="2271272"/>
            <a:ext cx="2772800" cy="786800"/>
          </a:xfrm>
          <a:prstGeom prst="rect">
            <a:avLst/>
          </a:prstGeom>
          <a:noFill/>
          <a:ln>
            <a:noFill/>
          </a:ln>
        </p:spPr>
        <p:txBody>
          <a:bodyPr spcFirstLastPara="1" wrap="square" lIns="121900" tIns="121900" rIns="121900" bIns="121900" anchor="ctr" anchorCtr="0">
            <a:noAutofit/>
          </a:bodyPr>
          <a:lstStyle/>
          <a:p>
            <a:r>
              <a:rPr lang="en" sz="1600" dirty="0">
                <a:latin typeface="+mj-lt"/>
                <a:ea typeface="Roboto"/>
                <a:cs typeface="Roboto"/>
                <a:sym typeface="Roboto"/>
              </a:rPr>
              <a:t>For baby / babies</a:t>
            </a:r>
            <a:endParaRPr sz="1600" dirty="0">
              <a:latin typeface="+mj-lt"/>
              <a:ea typeface="Roboto"/>
              <a:cs typeface="Roboto"/>
              <a:sym typeface="Roboto"/>
            </a:endParaRPr>
          </a:p>
        </p:txBody>
      </p:sp>
      <p:sp>
        <p:nvSpPr>
          <p:cNvPr id="72" name="Google Shape;649;p26">
            <a:extLst>
              <a:ext uri="{FF2B5EF4-FFF2-40B4-BE49-F238E27FC236}">
                <a16:creationId xmlns:a16="http://schemas.microsoft.com/office/drawing/2014/main" id="{54D10F77-6051-A4AF-1946-7489841A9A96}"/>
              </a:ext>
            </a:extLst>
          </p:cNvPr>
          <p:cNvSpPr txBox="1"/>
          <p:nvPr/>
        </p:nvSpPr>
        <p:spPr>
          <a:xfrm>
            <a:off x="7923862" y="1917377"/>
            <a:ext cx="2772800" cy="472800"/>
          </a:xfrm>
          <a:prstGeom prst="rect">
            <a:avLst/>
          </a:prstGeom>
          <a:noFill/>
          <a:ln>
            <a:noFill/>
          </a:ln>
        </p:spPr>
        <p:txBody>
          <a:bodyPr spcFirstLastPara="1" wrap="square" lIns="121900" tIns="121900" rIns="121900" bIns="121900" anchor="ctr" anchorCtr="0">
            <a:noAutofit/>
          </a:bodyPr>
          <a:lstStyle/>
          <a:p>
            <a:r>
              <a:rPr lang="en" sz="2267" dirty="0">
                <a:solidFill>
                  <a:schemeClr val="accent3"/>
                </a:solidFill>
                <a:latin typeface="+mj-lt"/>
                <a:ea typeface="Fira Sans Extra Condensed Medium"/>
                <a:cs typeface="Fira Sans Extra Condensed Medium"/>
                <a:sym typeface="Fira Sans Extra Condensed Medium"/>
              </a:rPr>
              <a:t>NHS number</a:t>
            </a:r>
            <a:endParaRPr sz="2267" dirty="0">
              <a:solidFill>
                <a:schemeClr val="accent3"/>
              </a:solidFill>
              <a:latin typeface="+mj-lt"/>
              <a:ea typeface="Fira Sans Extra Condensed Medium"/>
              <a:cs typeface="Fira Sans Extra Condensed Medium"/>
              <a:sym typeface="Fira Sans Extra Condensed Medium"/>
            </a:endParaRPr>
          </a:p>
        </p:txBody>
      </p:sp>
      <p:sp>
        <p:nvSpPr>
          <p:cNvPr id="74" name="Google Shape;651;p26">
            <a:extLst>
              <a:ext uri="{FF2B5EF4-FFF2-40B4-BE49-F238E27FC236}">
                <a16:creationId xmlns:a16="http://schemas.microsoft.com/office/drawing/2014/main" id="{AB73C49F-C54A-0850-0FEF-31F314E28181}"/>
              </a:ext>
            </a:extLst>
          </p:cNvPr>
          <p:cNvSpPr/>
          <p:nvPr/>
        </p:nvSpPr>
        <p:spPr>
          <a:xfrm>
            <a:off x="6383887" y="3596407"/>
            <a:ext cx="4692700" cy="2000679"/>
          </a:xfrm>
          <a:prstGeom prst="homePlate">
            <a:avLst>
              <a:gd name="adj" fmla="val 29403"/>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77" name="Google Shape;654;p26">
            <a:extLst>
              <a:ext uri="{FF2B5EF4-FFF2-40B4-BE49-F238E27FC236}">
                <a16:creationId xmlns:a16="http://schemas.microsoft.com/office/drawing/2014/main" id="{659E56A1-8BC7-FE3D-B933-DDF3DF670D65}"/>
              </a:ext>
            </a:extLst>
          </p:cNvPr>
          <p:cNvSpPr txBox="1"/>
          <p:nvPr/>
        </p:nvSpPr>
        <p:spPr>
          <a:xfrm>
            <a:off x="6490344" y="4472961"/>
            <a:ext cx="4208861" cy="786800"/>
          </a:xfrm>
          <a:prstGeom prst="rect">
            <a:avLst/>
          </a:prstGeom>
          <a:noFill/>
          <a:ln>
            <a:noFill/>
          </a:ln>
        </p:spPr>
        <p:txBody>
          <a:bodyPr spcFirstLastPara="1" wrap="square" lIns="121900" tIns="121900" rIns="121900" bIns="121900" anchor="ctr" anchorCtr="0">
            <a:noAutofit/>
          </a:bodyPr>
          <a:lstStyle/>
          <a:p>
            <a:r>
              <a:rPr lang="en-US" sz="1600" dirty="0">
                <a:effectLst/>
              </a:rPr>
              <a:t>Based on trust and contractor feedback, and no multiple births exceeding four in the 2024 Maternity Survey, this will be reduced to five columns, to cover up to five babies being born at one time.</a:t>
            </a:r>
            <a:endParaRPr lang="en-GB" sz="160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p>
            <a:endParaRPr sz="1600" dirty="0">
              <a:latin typeface="+mj-lt"/>
              <a:ea typeface="Roboto"/>
              <a:cs typeface="Roboto"/>
              <a:sym typeface="Roboto"/>
            </a:endParaRPr>
          </a:p>
        </p:txBody>
      </p:sp>
      <p:sp>
        <p:nvSpPr>
          <p:cNvPr id="78" name="Google Shape;655;p26">
            <a:extLst>
              <a:ext uri="{FF2B5EF4-FFF2-40B4-BE49-F238E27FC236}">
                <a16:creationId xmlns:a16="http://schemas.microsoft.com/office/drawing/2014/main" id="{12ABB0A7-71D6-D03F-DC7B-A727C46608E9}"/>
              </a:ext>
            </a:extLst>
          </p:cNvPr>
          <p:cNvSpPr txBox="1"/>
          <p:nvPr/>
        </p:nvSpPr>
        <p:spPr>
          <a:xfrm>
            <a:off x="6459751" y="3662837"/>
            <a:ext cx="2772800" cy="472800"/>
          </a:xfrm>
          <a:prstGeom prst="rect">
            <a:avLst/>
          </a:prstGeom>
          <a:noFill/>
          <a:ln>
            <a:noFill/>
          </a:ln>
        </p:spPr>
        <p:txBody>
          <a:bodyPr spcFirstLastPara="1" wrap="square" lIns="121900" tIns="121900" rIns="121900" bIns="121900" anchor="ctr" anchorCtr="0">
            <a:noAutofit/>
          </a:bodyPr>
          <a:lstStyle/>
          <a:p>
            <a:r>
              <a:rPr lang="en" sz="2267" dirty="0">
                <a:solidFill>
                  <a:schemeClr val="accent6"/>
                </a:solidFill>
                <a:latin typeface="+mj-lt"/>
                <a:ea typeface="Fira Sans Extra Condensed Medium"/>
                <a:cs typeface="Fira Sans Extra Condensed Medium"/>
                <a:sym typeface="Fira Sans Extra Condensed Medium"/>
              </a:rPr>
              <a:t>For 2025:</a:t>
            </a:r>
            <a:endParaRPr sz="2267" dirty="0">
              <a:solidFill>
                <a:schemeClr val="accent6"/>
              </a:solidFill>
              <a:latin typeface="+mj-lt"/>
              <a:ea typeface="Fira Sans Extra Condensed Medium"/>
              <a:cs typeface="Fira Sans Extra Condensed Medium"/>
              <a:sym typeface="Fira Sans Extra Condensed Medium"/>
            </a:endParaRPr>
          </a:p>
        </p:txBody>
      </p:sp>
      <p:grpSp>
        <p:nvGrpSpPr>
          <p:cNvPr id="79" name="Google Shape;656;p26">
            <a:extLst>
              <a:ext uri="{FF2B5EF4-FFF2-40B4-BE49-F238E27FC236}">
                <a16:creationId xmlns:a16="http://schemas.microsoft.com/office/drawing/2014/main" id="{2B232BB2-1D4B-FCD4-D04D-6A12263B2064}"/>
              </a:ext>
            </a:extLst>
          </p:cNvPr>
          <p:cNvGrpSpPr/>
          <p:nvPr/>
        </p:nvGrpSpPr>
        <p:grpSpPr>
          <a:xfrm>
            <a:off x="803194" y="1732912"/>
            <a:ext cx="4938568" cy="1509600"/>
            <a:chOff x="710274" y="1456476"/>
            <a:chExt cx="3703926" cy="1132200"/>
          </a:xfrm>
        </p:grpSpPr>
        <p:sp>
          <p:nvSpPr>
            <p:cNvPr id="80" name="Google Shape;657;p26">
              <a:extLst>
                <a:ext uri="{FF2B5EF4-FFF2-40B4-BE49-F238E27FC236}">
                  <a16:creationId xmlns:a16="http://schemas.microsoft.com/office/drawing/2014/main" id="{1697EBEE-4334-90EA-F76C-DE5C3F3292C2}"/>
                </a:ext>
              </a:extLst>
            </p:cNvPr>
            <p:cNvSpPr/>
            <p:nvPr/>
          </p:nvSpPr>
          <p:spPr>
            <a:xfrm>
              <a:off x="1364700" y="1531938"/>
              <a:ext cx="3049500" cy="981300"/>
            </a:xfrm>
            <a:prstGeom prst="homePlate">
              <a:avLst>
                <a:gd name="adj" fmla="val 29403"/>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81" name="Google Shape;658;p26">
              <a:extLst>
                <a:ext uri="{FF2B5EF4-FFF2-40B4-BE49-F238E27FC236}">
                  <a16:creationId xmlns:a16="http://schemas.microsoft.com/office/drawing/2014/main" id="{BFC5E52E-05AE-E15C-F1CF-A8654CAA55D5}"/>
                </a:ext>
              </a:extLst>
            </p:cNvPr>
            <p:cNvSpPr/>
            <p:nvPr/>
          </p:nvSpPr>
          <p:spPr>
            <a:xfrm>
              <a:off x="710274" y="1456476"/>
              <a:ext cx="1307100" cy="1132200"/>
            </a:xfrm>
            <a:prstGeom prst="hexagon">
              <a:avLst>
                <a:gd name="adj" fmla="val 28729"/>
                <a:gd name="vf" fmla="val 115470"/>
              </a:avLst>
            </a:prstGeom>
            <a:solidFill>
              <a:schemeClr val="accent1">
                <a:alpha val="58660"/>
              </a:schemeClr>
            </a:solidFill>
            <a:ln>
              <a:noFill/>
            </a:ln>
          </p:spPr>
          <p:txBody>
            <a:bodyPr spcFirstLastPara="1" wrap="square" lIns="121900" tIns="121900" rIns="121900" bIns="121900" anchor="ctr" anchorCtr="0">
              <a:noAutofit/>
            </a:bodyPr>
            <a:lstStyle/>
            <a:p>
              <a:endParaRPr sz="2400" dirty="0">
                <a:latin typeface="+mj-lt"/>
              </a:endParaRPr>
            </a:p>
          </p:txBody>
        </p:sp>
        <p:sp>
          <p:nvSpPr>
            <p:cNvPr id="82" name="Google Shape;659;p26">
              <a:extLst>
                <a:ext uri="{FF2B5EF4-FFF2-40B4-BE49-F238E27FC236}">
                  <a16:creationId xmlns:a16="http://schemas.microsoft.com/office/drawing/2014/main" id="{E11907FB-6314-1286-663E-649E11737F45}"/>
                </a:ext>
              </a:extLst>
            </p:cNvPr>
            <p:cNvSpPr/>
            <p:nvPr/>
          </p:nvSpPr>
          <p:spPr>
            <a:xfrm>
              <a:off x="883425" y="1606475"/>
              <a:ext cx="960900" cy="832200"/>
            </a:xfrm>
            <a:prstGeom prst="hexagon">
              <a:avLst>
                <a:gd name="adj" fmla="val 28729"/>
                <a:gd name="vf" fmla="val 115470"/>
              </a:avLst>
            </a:prstGeom>
            <a:solidFill>
              <a:schemeClr val="accent1"/>
            </a:solidFill>
            <a:ln>
              <a:noFill/>
            </a:ln>
          </p:spPr>
          <p:txBody>
            <a:bodyPr spcFirstLastPara="1" wrap="square" lIns="121900" tIns="121900" rIns="121900" bIns="121900" anchor="ctr" anchorCtr="0">
              <a:noAutofit/>
            </a:bodyPr>
            <a:lstStyle/>
            <a:p>
              <a:endParaRPr sz="2400" dirty="0">
                <a:latin typeface="+mj-lt"/>
              </a:endParaRPr>
            </a:p>
          </p:txBody>
        </p:sp>
        <p:sp>
          <p:nvSpPr>
            <p:cNvPr id="83" name="Google Shape;660;p26">
              <a:extLst>
                <a:ext uri="{FF2B5EF4-FFF2-40B4-BE49-F238E27FC236}">
                  <a16:creationId xmlns:a16="http://schemas.microsoft.com/office/drawing/2014/main" id="{6250CF13-643D-A4DF-E4A1-189DCD125D48}"/>
                </a:ext>
              </a:extLst>
            </p:cNvPr>
            <p:cNvSpPr txBox="1"/>
            <p:nvPr/>
          </p:nvSpPr>
          <p:spPr>
            <a:xfrm>
              <a:off x="2017369" y="1897017"/>
              <a:ext cx="2297774" cy="590100"/>
            </a:xfrm>
            <a:prstGeom prst="rect">
              <a:avLst/>
            </a:prstGeom>
            <a:noFill/>
            <a:ln>
              <a:noFill/>
            </a:ln>
          </p:spPr>
          <p:txBody>
            <a:bodyPr spcFirstLastPara="1" wrap="square" lIns="121900" tIns="121900" rIns="121900" bIns="121900" anchor="ctr" anchorCtr="0">
              <a:noAutofit/>
            </a:bodyPr>
            <a:lstStyle/>
            <a:p>
              <a:r>
                <a:rPr lang="en-US" sz="1600" dirty="0">
                  <a:latin typeface="+mj-lt"/>
                  <a:ea typeface="Roboto"/>
                  <a:cs typeface="Roboto"/>
                  <a:sym typeface="Roboto"/>
                </a:rPr>
                <a:t>Record if a service user’s baby received neonatal care and if so, in which unit. </a:t>
              </a:r>
              <a:endParaRPr sz="1600" dirty="0">
                <a:latin typeface="+mj-lt"/>
                <a:ea typeface="Roboto"/>
                <a:cs typeface="Roboto"/>
                <a:sym typeface="Roboto"/>
              </a:endParaRPr>
            </a:p>
          </p:txBody>
        </p:sp>
        <p:sp>
          <p:nvSpPr>
            <p:cNvPr id="84" name="Google Shape;661;p26">
              <a:extLst>
                <a:ext uri="{FF2B5EF4-FFF2-40B4-BE49-F238E27FC236}">
                  <a16:creationId xmlns:a16="http://schemas.microsoft.com/office/drawing/2014/main" id="{57CE605A-A0E7-6561-395F-533316CC6C91}"/>
                </a:ext>
              </a:extLst>
            </p:cNvPr>
            <p:cNvSpPr txBox="1"/>
            <p:nvPr/>
          </p:nvSpPr>
          <p:spPr>
            <a:xfrm>
              <a:off x="2027025" y="1602950"/>
              <a:ext cx="2079600" cy="354600"/>
            </a:xfrm>
            <a:prstGeom prst="rect">
              <a:avLst/>
            </a:prstGeom>
            <a:noFill/>
            <a:ln>
              <a:noFill/>
            </a:ln>
          </p:spPr>
          <p:txBody>
            <a:bodyPr spcFirstLastPara="1" wrap="square" lIns="121900" tIns="121900" rIns="121900" bIns="121900" anchor="ctr" anchorCtr="0">
              <a:noAutofit/>
            </a:bodyPr>
            <a:lstStyle/>
            <a:p>
              <a:r>
                <a:rPr lang="en" sz="2267" dirty="0">
                  <a:solidFill>
                    <a:schemeClr val="accent1"/>
                  </a:solidFill>
                  <a:latin typeface="+mj-lt"/>
                  <a:ea typeface="Fira Sans Extra Condensed Medium"/>
                  <a:cs typeface="Fira Sans Extra Condensed Medium"/>
                  <a:sym typeface="Fira Sans Extra Condensed Medium"/>
                </a:rPr>
                <a:t>Neonatal care</a:t>
              </a:r>
              <a:endParaRPr sz="2267" dirty="0">
                <a:solidFill>
                  <a:schemeClr val="accent1"/>
                </a:solidFill>
                <a:latin typeface="+mj-lt"/>
                <a:ea typeface="Fira Sans Extra Condensed Medium"/>
                <a:cs typeface="Fira Sans Extra Condensed Medium"/>
                <a:sym typeface="Fira Sans Extra Condensed Medium"/>
              </a:endParaRPr>
            </a:p>
          </p:txBody>
        </p:sp>
      </p:grpSp>
      <p:sp>
        <p:nvSpPr>
          <p:cNvPr id="86" name="Google Shape;663;p26">
            <a:extLst>
              <a:ext uri="{FF2B5EF4-FFF2-40B4-BE49-F238E27FC236}">
                <a16:creationId xmlns:a16="http://schemas.microsoft.com/office/drawing/2014/main" id="{96FE52A9-43EE-FB4E-853D-8B66A4CDC7D5}"/>
              </a:ext>
            </a:extLst>
          </p:cNvPr>
          <p:cNvSpPr/>
          <p:nvPr/>
        </p:nvSpPr>
        <p:spPr>
          <a:xfrm>
            <a:off x="1675975" y="3994295"/>
            <a:ext cx="4066000" cy="1308400"/>
          </a:xfrm>
          <a:prstGeom prst="homePlate">
            <a:avLst>
              <a:gd name="adj" fmla="val 29403"/>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87" name="Google Shape;664;p26">
            <a:extLst>
              <a:ext uri="{FF2B5EF4-FFF2-40B4-BE49-F238E27FC236}">
                <a16:creationId xmlns:a16="http://schemas.microsoft.com/office/drawing/2014/main" id="{689F94D0-50D0-CAA5-7482-CEA39B44A8FA}"/>
              </a:ext>
            </a:extLst>
          </p:cNvPr>
          <p:cNvSpPr/>
          <p:nvPr/>
        </p:nvSpPr>
        <p:spPr>
          <a:xfrm>
            <a:off x="803195" y="3893679"/>
            <a:ext cx="1742800" cy="1509600"/>
          </a:xfrm>
          <a:prstGeom prst="hexagon">
            <a:avLst>
              <a:gd name="adj" fmla="val 28729"/>
              <a:gd name="vf" fmla="val 115470"/>
            </a:avLst>
          </a:prstGeom>
          <a:solidFill>
            <a:schemeClr val="bg2">
              <a:alpha val="58430"/>
            </a:schemeClr>
          </a:solidFill>
          <a:ln>
            <a:noFill/>
          </a:ln>
        </p:spPr>
        <p:txBody>
          <a:bodyPr spcFirstLastPara="1" wrap="square" lIns="121900" tIns="121900" rIns="121900" bIns="121900" anchor="ctr" anchorCtr="0">
            <a:noAutofit/>
          </a:bodyPr>
          <a:lstStyle/>
          <a:p>
            <a:endParaRPr sz="2400" dirty="0">
              <a:latin typeface="+mj-lt"/>
            </a:endParaRPr>
          </a:p>
        </p:txBody>
      </p:sp>
      <p:sp>
        <p:nvSpPr>
          <p:cNvPr id="88" name="Google Shape;665;p26">
            <a:extLst>
              <a:ext uri="{FF2B5EF4-FFF2-40B4-BE49-F238E27FC236}">
                <a16:creationId xmlns:a16="http://schemas.microsoft.com/office/drawing/2014/main" id="{28A5BC3A-D3C1-0529-085A-E2CA5EC2493D}"/>
              </a:ext>
            </a:extLst>
          </p:cNvPr>
          <p:cNvSpPr/>
          <p:nvPr/>
        </p:nvSpPr>
        <p:spPr>
          <a:xfrm>
            <a:off x="1034063" y="4093678"/>
            <a:ext cx="1281200" cy="1109600"/>
          </a:xfrm>
          <a:prstGeom prst="hexagon">
            <a:avLst>
              <a:gd name="adj" fmla="val 28729"/>
              <a:gd name="vf" fmla="val 115470"/>
            </a:avLst>
          </a:prstGeom>
          <a:solidFill>
            <a:schemeClr val="accent2"/>
          </a:solidFill>
          <a:ln>
            <a:noFill/>
          </a:ln>
        </p:spPr>
        <p:txBody>
          <a:bodyPr spcFirstLastPara="1" wrap="square" lIns="121900" tIns="121900" rIns="121900" bIns="121900" anchor="ctr" anchorCtr="0">
            <a:noAutofit/>
          </a:bodyPr>
          <a:lstStyle/>
          <a:p>
            <a:endParaRPr sz="2400" dirty="0">
              <a:latin typeface="+mj-lt"/>
            </a:endParaRPr>
          </a:p>
        </p:txBody>
      </p:sp>
      <p:sp>
        <p:nvSpPr>
          <p:cNvPr id="89" name="Google Shape;666;p26">
            <a:extLst>
              <a:ext uri="{FF2B5EF4-FFF2-40B4-BE49-F238E27FC236}">
                <a16:creationId xmlns:a16="http://schemas.microsoft.com/office/drawing/2014/main" id="{E42AE1AB-7BB9-FCAF-AE9C-A3093AC04A6C}"/>
              </a:ext>
            </a:extLst>
          </p:cNvPr>
          <p:cNvSpPr txBox="1"/>
          <p:nvPr/>
        </p:nvSpPr>
        <p:spPr>
          <a:xfrm>
            <a:off x="2545992" y="4436924"/>
            <a:ext cx="2772800" cy="786800"/>
          </a:xfrm>
          <a:prstGeom prst="rect">
            <a:avLst/>
          </a:prstGeom>
          <a:noFill/>
          <a:ln>
            <a:noFill/>
          </a:ln>
        </p:spPr>
        <p:txBody>
          <a:bodyPr spcFirstLastPara="1" wrap="square" lIns="121900" tIns="121900" rIns="121900" bIns="121900" anchor="ctr" anchorCtr="0">
            <a:noAutofit/>
          </a:bodyPr>
          <a:lstStyle/>
          <a:p>
            <a:r>
              <a:rPr lang="en" sz="1600" dirty="0">
                <a:latin typeface="+mj-lt"/>
                <a:ea typeface="Roboto"/>
                <a:cs typeface="Roboto"/>
                <a:sym typeface="Roboto"/>
              </a:rPr>
              <a:t>For baby / babies</a:t>
            </a:r>
            <a:endParaRPr sz="1600" dirty="0">
              <a:latin typeface="+mj-lt"/>
              <a:ea typeface="Roboto"/>
              <a:cs typeface="Roboto"/>
              <a:sym typeface="Roboto"/>
            </a:endParaRPr>
          </a:p>
        </p:txBody>
      </p:sp>
      <p:sp>
        <p:nvSpPr>
          <p:cNvPr id="90" name="Google Shape;667;p26">
            <a:extLst>
              <a:ext uri="{FF2B5EF4-FFF2-40B4-BE49-F238E27FC236}">
                <a16:creationId xmlns:a16="http://schemas.microsoft.com/office/drawing/2014/main" id="{105EC569-E57D-6172-D8C8-76318041F627}"/>
              </a:ext>
            </a:extLst>
          </p:cNvPr>
          <p:cNvSpPr txBox="1"/>
          <p:nvPr/>
        </p:nvSpPr>
        <p:spPr>
          <a:xfrm>
            <a:off x="2558863" y="4073244"/>
            <a:ext cx="2772800" cy="472800"/>
          </a:xfrm>
          <a:prstGeom prst="rect">
            <a:avLst/>
          </a:prstGeom>
          <a:noFill/>
          <a:ln>
            <a:noFill/>
          </a:ln>
        </p:spPr>
        <p:txBody>
          <a:bodyPr spcFirstLastPara="1" wrap="square" lIns="121900" tIns="121900" rIns="121900" bIns="121900" anchor="ctr" anchorCtr="0">
            <a:noAutofit/>
          </a:bodyPr>
          <a:lstStyle/>
          <a:p>
            <a:r>
              <a:rPr lang="en" sz="2267" dirty="0">
                <a:solidFill>
                  <a:schemeClr val="accent2"/>
                </a:solidFill>
                <a:latin typeface="+mj-lt"/>
                <a:ea typeface="Fira Sans Extra Condensed Medium"/>
                <a:cs typeface="Fira Sans Extra Condensed Medium"/>
                <a:sym typeface="Fira Sans Extra Condensed Medium"/>
              </a:rPr>
              <a:t>Full date of birth</a:t>
            </a:r>
            <a:endParaRPr sz="2267" dirty="0">
              <a:solidFill>
                <a:schemeClr val="accent2"/>
              </a:solidFill>
              <a:latin typeface="+mj-lt"/>
              <a:ea typeface="Fira Sans Extra Condensed Medium"/>
              <a:cs typeface="Fira Sans Extra Condensed Medium"/>
              <a:sym typeface="Fira Sans Extra Condensed Medium"/>
            </a:endParaRPr>
          </a:p>
        </p:txBody>
      </p:sp>
      <p:sp>
        <p:nvSpPr>
          <p:cNvPr id="110" name="Google Shape;684;p26">
            <a:extLst>
              <a:ext uri="{FF2B5EF4-FFF2-40B4-BE49-F238E27FC236}">
                <a16:creationId xmlns:a16="http://schemas.microsoft.com/office/drawing/2014/main" id="{0E1A1D03-07D6-FD34-8538-6FE8C7E84085}"/>
              </a:ext>
            </a:extLst>
          </p:cNvPr>
          <p:cNvSpPr/>
          <p:nvPr/>
        </p:nvSpPr>
        <p:spPr>
          <a:xfrm>
            <a:off x="1377558" y="4409717"/>
            <a:ext cx="546044" cy="442569"/>
          </a:xfrm>
          <a:custGeom>
            <a:avLst/>
            <a:gdLst/>
            <a:ahLst/>
            <a:cxnLst/>
            <a:rect l="l" t="t" r="r" b="b"/>
            <a:pathLst>
              <a:path w="11752" h="9525" extrusionOk="0">
                <a:moveTo>
                  <a:pt x="1834" y="345"/>
                </a:moveTo>
                <a:cubicBezTo>
                  <a:pt x="1834" y="345"/>
                  <a:pt x="1846" y="345"/>
                  <a:pt x="1846" y="357"/>
                </a:cubicBezTo>
                <a:lnTo>
                  <a:pt x="1846" y="1083"/>
                </a:lnTo>
                <a:cubicBezTo>
                  <a:pt x="1846" y="1083"/>
                  <a:pt x="1846" y="1107"/>
                  <a:pt x="1834" y="1107"/>
                </a:cubicBezTo>
                <a:lnTo>
                  <a:pt x="1465" y="1107"/>
                </a:lnTo>
                <a:cubicBezTo>
                  <a:pt x="1465" y="1107"/>
                  <a:pt x="1453" y="1107"/>
                  <a:pt x="1453" y="1083"/>
                </a:cubicBezTo>
                <a:lnTo>
                  <a:pt x="1453" y="357"/>
                </a:lnTo>
                <a:lnTo>
                  <a:pt x="1465" y="357"/>
                </a:lnTo>
                <a:cubicBezTo>
                  <a:pt x="1465" y="351"/>
                  <a:pt x="1468" y="348"/>
                  <a:pt x="1469" y="348"/>
                </a:cubicBezTo>
                <a:lnTo>
                  <a:pt x="1469" y="348"/>
                </a:lnTo>
                <a:cubicBezTo>
                  <a:pt x="1471" y="348"/>
                  <a:pt x="1471" y="351"/>
                  <a:pt x="1465" y="357"/>
                </a:cubicBezTo>
                <a:lnTo>
                  <a:pt x="1834" y="345"/>
                </a:lnTo>
                <a:close/>
                <a:moveTo>
                  <a:pt x="10276" y="345"/>
                </a:moveTo>
                <a:cubicBezTo>
                  <a:pt x="10276" y="345"/>
                  <a:pt x="10288" y="345"/>
                  <a:pt x="10288" y="357"/>
                </a:cubicBezTo>
                <a:lnTo>
                  <a:pt x="10288" y="1083"/>
                </a:lnTo>
                <a:cubicBezTo>
                  <a:pt x="10288" y="1083"/>
                  <a:pt x="10288" y="1107"/>
                  <a:pt x="10276" y="1107"/>
                </a:cubicBezTo>
                <a:lnTo>
                  <a:pt x="9907" y="1107"/>
                </a:lnTo>
                <a:cubicBezTo>
                  <a:pt x="9907" y="1107"/>
                  <a:pt x="9895" y="1107"/>
                  <a:pt x="9895" y="1083"/>
                </a:cubicBezTo>
                <a:lnTo>
                  <a:pt x="9895" y="357"/>
                </a:lnTo>
                <a:lnTo>
                  <a:pt x="9907" y="357"/>
                </a:lnTo>
                <a:cubicBezTo>
                  <a:pt x="9907" y="351"/>
                  <a:pt x="9910" y="348"/>
                  <a:pt x="9911" y="348"/>
                </a:cubicBezTo>
                <a:lnTo>
                  <a:pt x="9911" y="348"/>
                </a:lnTo>
                <a:cubicBezTo>
                  <a:pt x="9912" y="348"/>
                  <a:pt x="9912" y="351"/>
                  <a:pt x="9907" y="357"/>
                </a:cubicBezTo>
                <a:lnTo>
                  <a:pt x="10276" y="345"/>
                </a:lnTo>
                <a:close/>
                <a:moveTo>
                  <a:pt x="11038" y="1107"/>
                </a:moveTo>
                <a:cubicBezTo>
                  <a:pt x="11240" y="1107"/>
                  <a:pt x="11407" y="1262"/>
                  <a:pt x="11407" y="1476"/>
                </a:cubicBezTo>
                <a:lnTo>
                  <a:pt x="11407" y="8811"/>
                </a:lnTo>
                <a:cubicBezTo>
                  <a:pt x="11407" y="9001"/>
                  <a:pt x="11228" y="9180"/>
                  <a:pt x="11026" y="9180"/>
                </a:cubicBezTo>
                <a:lnTo>
                  <a:pt x="751" y="9180"/>
                </a:lnTo>
                <a:cubicBezTo>
                  <a:pt x="536" y="9180"/>
                  <a:pt x="382" y="9025"/>
                  <a:pt x="382" y="8811"/>
                </a:cubicBezTo>
                <a:lnTo>
                  <a:pt x="382" y="1476"/>
                </a:lnTo>
                <a:cubicBezTo>
                  <a:pt x="382" y="1262"/>
                  <a:pt x="536" y="1107"/>
                  <a:pt x="751" y="1107"/>
                </a:cubicBezTo>
                <a:lnTo>
                  <a:pt x="1120" y="1107"/>
                </a:lnTo>
                <a:lnTo>
                  <a:pt x="1120" y="1119"/>
                </a:lnTo>
                <a:cubicBezTo>
                  <a:pt x="1120" y="1310"/>
                  <a:pt x="1286" y="1476"/>
                  <a:pt x="1477" y="1476"/>
                </a:cubicBezTo>
                <a:lnTo>
                  <a:pt x="1858" y="1476"/>
                </a:lnTo>
                <a:cubicBezTo>
                  <a:pt x="2048" y="1476"/>
                  <a:pt x="2215" y="1310"/>
                  <a:pt x="2215" y="1119"/>
                </a:cubicBezTo>
                <a:lnTo>
                  <a:pt x="2215" y="1107"/>
                </a:lnTo>
                <a:lnTo>
                  <a:pt x="9573" y="1107"/>
                </a:lnTo>
                <a:lnTo>
                  <a:pt x="9573" y="1119"/>
                </a:lnTo>
                <a:cubicBezTo>
                  <a:pt x="9573" y="1310"/>
                  <a:pt x="9740" y="1476"/>
                  <a:pt x="9930" y="1476"/>
                </a:cubicBezTo>
                <a:lnTo>
                  <a:pt x="10311" y="1476"/>
                </a:lnTo>
                <a:cubicBezTo>
                  <a:pt x="10502" y="1476"/>
                  <a:pt x="10669" y="1310"/>
                  <a:pt x="10669" y="1119"/>
                </a:cubicBezTo>
                <a:lnTo>
                  <a:pt x="10669" y="1107"/>
                </a:lnTo>
                <a:close/>
                <a:moveTo>
                  <a:pt x="1465" y="0"/>
                </a:moveTo>
                <a:cubicBezTo>
                  <a:pt x="1275" y="0"/>
                  <a:pt x="1108" y="167"/>
                  <a:pt x="1108" y="357"/>
                </a:cubicBezTo>
                <a:lnTo>
                  <a:pt x="1108" y="726"/>
                </a:lnTo>
                <a:lnTo>
                  <a:pt x="739" y="726"/>
                </a:lnTo>
                <a:cubicBezTo>
                  <a:pt x="334" y="726"/>
                  <a:pt x="1" y="1060"/>
                  <a:pt x="1" y="1464"/>
                </a:cubicBezTo>
                <a:lnTo>
                  <a:pt x="1" y="8799"/>
                </a:lnTo>
                <a:cubicBezTo>
                  <a:pt x="1" y="9204"/>
                  <a:pt x="334" y="9525"/>
                  <a:pt x="739" y="9525"/>
                </a:cubicBezTo>
                <a:lnTo>
                  <a:pt x="11014" y="9525"/>
                </a:lnTo>
                <a:cubicBezTo>
                  <a:pt x="11419" y="9525"/>
                  <a:pt x="11752" y="9204"/>
                  <a:pt x="11752" y="8799"/>
                </a:cubicBezTo>
                <a:lnTo>
                  <a:pt x="11752" y="1464"/>
                </a:lnTo>
                <a:cubicBezTo>
                  <a:pt x="11752" y="1060"/>
                  <a:pt x="11419" y="726"/>
                  <a:pt x="11026" y="726"/>
                </a:cubicBezTo>
                <a:lnTo>
                  <a:pt x="10645" y="726"/>
                </a:lnTo>
                <a:lnTo>
                  <a:pt x="10645" y="357"/>
                </a:lnTo>
                <a:cubicBezTo>
                  <a:pt x="10645" y="167"/>
                  <a:pt x="10490" y="0"/>
                  <a:pt x="10288" y="0"/>
                </a:cubicBezTo>
                <a:lnTo>
                  <a:pt x="9918" y="0"/>
                </a:lnTo>
                <a:cubicBezTo>
                  <a:pt x="9728" y="0"/>
                  <a:pt x="9561" y="167"/>
                  <a:pt x="9561" y="357"/>
                </a:cubicBezTo>
                <a:lnTo>
                  <a:pt x="9561" y="726"/>
                </a:lnTo>
                <a:lnTo>
                  <a:pt x="2191" y="726"/>
                </a:lnTo>
                <a:lnTo>
                  <a:pt x="2191" y="357"/>
                </a:lnTo>
                <a:cubicBezTo>
                  <a:pt x="2191" y="167"/>
                  <a:pt x="2025" y="0"/>
                  <a:pt x="1834"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11" name="Google Shape;685;p26">
            <a:extLst>
              <a:ext uri="{FF2B5EF4-FFF2-40B4-BE49-F238E27FC236}">
                <a16:creationId xmlns:a16="http://schemas.microsoft.com/office/drawing/2014/main" id="{B694EAD4-3EEB-4D7A-6521-88BF2304B3EE}"/>
              </a:ext>
            </a:extLst>
          </p:cNvPr>
          <p:cNvSpPr/>
          <p:nvPr/>
        </p:nvSpPr>
        <p:spPr>
          <a:xfrm>
            <a:off x="1412406" y="4494886"/>
            <a:ext cx="477462" cy="16634"/>
          </a:xfrm>
          <a:custGeom>
            <a:avLst/>
            <a:gdLst/>
            <a:ahLst/>
            <a:cxnLst/>
            <a:rect l="l" t="t" r="r" b="b"/>
            <a:pathLst>
              <a:path w="10276" h="358" extrusionOk="0">
                <a:moveTo>
                  <a:pt x="179" y="1"/>
                </a:moveTo>
                <a:cubicBezTo>
                  <a:pt x="96" y="1"/>
                  <a:pt x="1" y="72"/>
                  <a:pt x="1" y="179"/>
                </a:cubicBezTo>
                <a:cubicBezTo>
                  <a:pt x="1" y="274"/>
                  <a:pt x="72" y="358"/>
                  <a:pt x="179" y="358"/>
                </a:cubicBezTo>
                <a:lnTo>
                  <a:pt x="10097" y="358"/>
                </a:lnTo>
                <a:cubicBezTo>
                  <a:pt x="10180" y="358"/>
                  <a:pt x="10276" y="274"/>
                  <a:pt x="10276" y="179"/>
                </a:cubicBezTo>
                <a:cubicBezTo>
                  <a:pt x="10276" y="72"/>
                  <a:pt x="10180" y="1"/>
                  <a:pt x="10097"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12" name="Google Shape;686;p26">
            <a:extLst>
              <a:ext uri="{FF2B5EF4-FFF2-40B4-BE49-F238E27FC236}">
                <a16:creationId xmlns:a16="http://schemas.microsoft.com/office/drawing/2014/main" id="{54AF21D0-92BE-FEC4-EADB-13BEE1C71952}"/>
              </a:ext>
            </a:extLst>
          </p:cNvPr>
          <p:cNvSpPr/>
          <p:nvPr/>
        </p:nvSpPr>
        <p:spPr>
          <a:xfrm>
            <a:off x="1437868" y="4563467"/>
            <a:ext cx="68069" cy="16681"/>
          </a:xfrm>
          <a:custGeom>
            <a:avLst/>
            <a:gdLst/>
            <a:ahLst/>
            <a:cxnLst/>
            <a:rect l="l" t="t" r="r" b="b"/>
            <a:pathLst>
              <a:path w="1465" h="359" extrusionOk="0">
                <a:moveTo>
                  <a:pt x="179" y="1"/>
                </a:moveTo>
                <a:cubicBezTo>
                  <a:pt x="96" y="1"/>
                  <a:pt x="0" y="72"/>
                  <a:pt x="0" y="180"/>
                </a:cubicBezTo>
                <a:cubicBezTo>
                  <a:pt x="0" y="275"/>
                  <a:pt x="72" y="358"/>
                  <a:pt x="179" y="358"/>
                </a:cubicBezTo>
                <a:lnTo>
                  <a:pt x="1286" y="358"/>
                </a:lnTo>
                <a:cubicBezTo>
                  <a:pt x="1370" y="358"/>
                  <a:pt x="1465" y="275"/>
                  <a:pt x="1465" y="180"/>
                </a:cubicBezTo>
                <a:cubicBezTo>
                  <a:pt x="1465" y="72"/>
                  <a:pt x="1370" y="1"/>
                  <a:pt x="1286"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13" name="Google Shape;687;p26">
            <a:extLst>
              <a:ext uri="{FF2B5EF4-FFF2-40B4-BE49-F238E27FC236}">
                <a16:creationId xmlns:a16="http://schemas.microsoft.com/office/drawing/2014/main" id="{2E9C90EA-D20B-ED58-AC14-6D45E0A3F1EB}"/>
              </a:ext>
            </a:extLst>
          </p:cNvPr>
          <p:cNvSpPr/>
          <p:nvPr/>
        </p:nvSpPr>
        <p:spPr>
          <a:xfrm>
            <a:off x="1557372" y="4563467"/>
            <a:ext cx="68069" cy="16681"/>
          </a:xfrm>
          <a:custGeom>
            <a:avLst/>
            <a:gdLst/>
            <a:ahLst/>
            <a:cxnLst/>
            <a:rect l="l" t="t" r="r" b="b"/>
            <a:pathLst>
              <a:path w="1465" h="359" extrusionOk="0">
                <a:moveTo>
                  <a:pt x="179" y="1"/>
                </a:moveTo>
                <a:cubicBezTo>
                  <a:pt x="95" y="1"/>
                  <a:pt x="0" y="72"/>
                  <a:pt x="0" y="180"/>
                </a:cubicBezTo>
                <a:cubicBezTo>
                  <a:pt x="0" y="275"/>
                  <a:pt x="83" y="358"/>
                  <a:pt x="179" y="358"/>
                </a:cubicBezTo>
                <a:lnTo>
                  <a:pt x="1286" y="358"/>
                </a:lnTo>
                <a:cubicBezTo>
                  <a:pt x="1369" y="358"/>
                  <a:pt x="1465" y="275"/>
                  <a:pt x="1465" y="180"/>
                </a:cubicBezTo>
                <a:cubicBezTo>
                  <a:pt x="1465" y="72"/>
                  <a:pt x="1381" y="1"/>
                  <a:pt x="1286"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14" name="Google Shape;688;p26">
            <a:extLst>
              <a:ext uri="{FF2B5EF4-FFF2-40B4-BE49-F238E27FC236}">
                <a16:creationId xmlns:a16="http://schemas.microsoft.com/office/drawing/2014/main" id="{951C03BA-9331-FEF5-B35A-901C4B7741DC}"/>
              </a:ext>
            </a:extLst>
          </p:cNvPr>
          <p:cNvSpPr/>
          <p:nvPr/>
        </p:nvSpPr>
        <p:spPr>
          <a:xfrm>
            <a:off x="1796336" y="4563467"/>
            <a:ext cx="67559" cy="16681"/>
          </a:xfrm>
          <a:custGeom>
            <a:avLst/>
            <a:gdLst/>
            <a:ahLst/>
            <a:cxnLst/>
            <a:rect l="l" t="t" r="r" b="b"/>
            <a:pathLst>
              <a:path w="1454" h="359" extrusionOk="0">
                <a:moveTo>
                  <a:pt x="179" y="1"/>
                </a:moveTo>
                <a:cubicBezTo>
                  <a:pt x="84" y="1"/>
                  <a:pt x="1" y="72"/>
                  <a:pt x="1" y="180"/>
                </a:cubicBezTo>
                <a:cubicBezTo>
                  <a:pt x="1" y="275"/>
                  <a:pt x="72" y="358"/>
                  <a:pt x="179" y="358"/>
                </a:cubicBezTo>
                <a:lnTo>
                  <a:pt x="1275" y="358"/>
                </a:lnTo>
                <a:cubicBezTo>
                  <a:pt x="1370" y="358"/>
                  <a:pt x="1453" y="275"/>
                  <a:pt x="1453" y="180"/>
                </a:cubicBezTo>
                <a:cubicBezTo>
                  <a:pt x="1453" y="72"/>
                  <a:pt x="1370" y="1"/>
                  <a:pt x="1275"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15" name="Google Shape;689;p26">
            <a:extLst>
              <a:ext uri="{FF2B5EF4-FFF2-40B4-BE49-F238E27FC236}">
                <a16:creationId xmlns:a16="http://schemas.microsoft.com/office/drawing/2014/main" id="{B72869F4-D80F-A4E8-FDC8-B5552ED6DA3F}"/>
              </a:ext>
            </a:extLst>
          </p:cNvPr>
          <p:cNvSpPr/>
          <p:nvPr/>
        </p:nvSpPr>
        <p:spPr>
          <a:xfrm>
            <a:off x="1437868" y="4631537"/>
            <a:ext cx="68069" cy="16634"/>
          </a:xfrm>
          <a:custGeom>
            <a:avLst/>
            <a:gdLst/>
            <a:ahLst/>
            <a:cxnLst/>
            <a:rect l="l" t="t" r="r" b="b"/>
            <a:pathLst>
              <a:path w="1465" h="358" extrusionOk="0">
                <a:moveTo>
                  <a:pt x="179" y="0"/>
                </a:moveTo>
                <a:cubicBezTo>
                  <a:pt x="96" y="0"/>
                  <a:pt x="0" y="84"/>
                  <a:pt x="0" y="179"/>
                </a:cubicBezTo>
                <a:cubicBezTo>
                  <a:pt x="0" y="286"/>
                  <a:pt x="72" y="358"/>
                  <a:pt x="179" y="358"/>
                </a:cubicBezTo>
                <a:lnTo>
                  <a:pt x="1286" y="358"/>
                </a:lnTo>
                <a:cubicBezTo>
                  <a:pt x="1370" y="358"/>
                  <a:pt x="1465" y="286"/>
                  <a:pt x="1465" y="179"/>
                </a:cubicBezTo>
                <a:cubicBezTo>
                  <a:pt x="1465" y="84"/>
                  <a:pt x="1370" y="0"/>
                  <a:pt x="1286"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16" name="Google Shape;690;p26">
            <a:extLst>
              <a:ext uri="{FF2B5EF4-FFF2-40B4-BE49-F238E27FC236}">
                <a16:creationId xmlns:a16="http://schemas.microsoft.com/office/drawing/2014/main" id="{602A47D4-B702-CA18-4764-930BCB702047}"/>
              </a:ext>
            </a:extLst>
          </p:cNvPr>
          <p:cNvSpPr/>
          <p:nvPr/>
        </p:nvSpPr>
        <p:spPr>
          <a:xfrm>
            <a:off x="1676273" y="4631537"/>
            <a:ext cx="68116" cy="16634"/>
          </a:xfrm>
          <a:custGeom>
            <a:avLst/>
            <a:gdLst/>
            <a:ahLst/>
            <a:cxnLst/>
            <a:rect l="l" t="t" r="r" b="b"/>
            <a:pathLst>
              <a:path w="1466" h="358" extrusionOk="0">
                <a:moveTo>
                  <a:pt x="180" y="0"/>
                </a:moveTo>
                <a:cubicBezTo>
                  <a:pt x="96" y="0"/>
                  <a:pt x="1" y="84"/>
                  <a:pt x="1" y="179"/>
                </a:cubicBezTo>
                <a:cubicBezTo>
                  <a:pt x="1" y="286"/>
                  <a:pt x="84" y="358"/>
                  <a:pt x="180" y="358"/>
                </a:cubicBezTo>
                <a:lnTo>
                  <a:pt x="1287" y="358"/>
                </a:lnTo>
                <a:cubicBezTo>
                  <a:pt x="1370" y="358"/>
                  <a:pt x="1465" y="286"/>
                  <a:pt x="1465" y="179"/>
                </a:cubicBezTo>
                <a:cubicBezTo>
                  <a:pt x="1465" y="84"/>
                  <a:pt x="1394" y="0"/>
                  <a:pt x="1287"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17" name="Google Shape;691;p26">
            <a:extLst>
              <a:ext uri="{FF2B5EF4-FFF2-40B4-BE49-F238E27FC236}">
                <a16:creationId xmlns:a16="http://schemas.microsoft.com/office/drawing/2014/main" id="{61854ACE-3075-5109-E97C-117CF6299A5F}"/>
              </a:ext>
            </a:extLst>
          </p:cNvPr>
          <p:cNvSpPr/>
          <p:nvPr/>
        </p:nvSpPr>
        <p:spPr>
          <a:xfrm>
            <a:off x="1437868" y="4699560"/>
            <a:ext cx="68069" cy="16681"/>
          </a:xfrm>
          <a:custGeom>
            <a:avLst/>
            <a:gdLst/>
            <a:ahLst/>
            <a:cxnLst/>
            <a:rect l="l" t="t" r="r" b="b"/>
            <a:pathLst>
              <a:path w="1465" h="359" extrusionOk="0">
                <a:moveTo>
                  <a:pt x="179" y="1"/>
                </a:moveTo>
                <a:cubicBezTo>
                  <a:pt x="96" y="1"/>
                  <a:pt x="0" y="72"/>
                  <a:pt x="0" y="179"/>
                </a:cubicBezTo>
                <a:cubicBezTo>
                  <a:pt x="0" y="287"/>
                  <a:pt x="72" y="358"/>
                  <a:pt x="179" y="358"/>
                </a:cubicBezTo>
                <a:lnTo>
                  <a:pt x="1286" y="358"/>
                </a:lnTo>
                <a:cubicBezTo>
                  <a:pt x="1370" y="358"/>
                  <a:pt x="1465" y="287"/>
                  <a:pt x="1465" y="179"/>
                </a:cubicBezTo>
                <a:cubicBezTo>
                  <a:pt x="1465" y="72"/>
                  <a:pt x="1370" y="1"/>
                  <a:pt x="1286"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18" name="Google Shape;692;p26">
            <a:extLst>
              <a:ext uri="{FF2B5EF4-FFF2-40B4-BE49-F238E27FC236}">
                <a16:creationId xmlns:a16="http://schemas.microsoft.com/office/drawing/2014/main" id="{12B502F2-6995-5550-A59C-7C5CB22817DE}"/>
              </a:ext>
            </a:extLst>
          </p:cNvPr>
          <p:cNvSpPr/>
          <p:nvPr/>
        </p:nvSpPr>
        <p:spPr>
          <a:xfrm>
            <a:off x="1557372" y="4699560"/>
            <a:ext cx="68069" cy="16681"/>
          </a:xfrm>
          <a:custGeom>
            <a:avLst/>
            <a:gdLst/>
            <a:ahLst/>
            <a:cxnLst/>
            <a:rect l="l" t="t" r="r" b="b"/>
            <a:pathLst>
              <a:path w="1465" h="359" extrusionOk="0">
                <a:moveTo>
                  <a:pt x="179" y="1"/>
                </a:moveTo>
                <a:cubicBezTo>
                  <a:pt x="95" y="1"/>
                  <a:pt x="0" y="72"/>
                  <a:pt x="0" y="179"/>
                </a:cubicBezTo>
                <a:cubicBezTo>
                  <a:pt x="0" y="287"/>
                  <a:pt x="83" y="358"/>
                  <a:pt x="179" y="358"/>
                </a:cubicBezTo>
                <a:lnTo>
                  <a:pt x="1286" y="358"/>
                </a:lnTo>
                <a:cubicBezTo>
                  <a:pt x="1369" y="358"/>
                  <a:pt x="1465" y="287"/>
                  <a:pt x="1465" y="179"/>
                </a:cubicBezTo>
                <a:cubicBezTo>
                  <a:pt x="1465" y="72"/>
                  <a:pt x="1381" y="1"/>
                  <a:pt x="1286"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19" name="Google Shape;693;p26">
            <a:extLst>
              <a:ext uri="{FF2B5EF4-FFF2-40B4-BE49-F238E27FC236}">
                <a16:creationId xmlns:a16="http://schemas.microsoft.com/office/drawing/2014/main" id="{4739F30A-0FDD-8C38-317C-6596CB2ADF39}"/>
              </a:ext>
            </a:extLst>
          </p:cNvPr>
          <p:cNvSpPr/>
          <p:nvPr/>
        </p:nvSpPr>
        <p:spPr>
          <a:xfrm>
            <a:off x="1796336" y="4699560"/>
            <a:ext cx="67559" cy="16681"/>
          </a:xfrm>
          <a:custGeom>
            <a:avLst/>
            <a:gdLst/>
            <a:ahLst/>
            <a:cxnLst/>
            <a:rect l="l" t="t" r="r" b="b"/>
            <a:pathLst>
              <a:path w="1454" h="359" extrusionOk="0">
                <a:moveTo>
                  <a:pt x="179" y="1"/>
                </a:moveTo>
                <a:cubicBezTo>
                  <a:pt x="84" y="1"/>
                  <a:pt x="1" y="72"/>
                  <a:pt x="1" y="179"/>
                </a:cubicBezTo>
                <a:cubicBezTo>
                  <a:pt x="1" y="287"/>
                  <a:pt x="72" y="358"/>
                  <a:pt x="179" y="358"/>
                </a:cubicBezTo>
                <a:lnTo>
                  <a:pt x="1275" y="358"/>
                </a:lnTo>
                <a:cubicBezTo>
                  <a:pt x="1370" y="358"/>
                  <a:pt x="1453" y="287"/>
                  <a:pt x="1453" y="179"/>
                </a:cubicBezTo>
                <a:cubicBezTo>
                  <a:pt x="1453" y="72"/>
                  <a:pt x="1370" y="1"/>
                  <a:pt x="1275"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20" name="Google Shape;694;p26">
            <a:extLst>
              <a:ext uri="{FF2B5EF4-FFF2-40B4-BE49-F238E27FC236}">
                <a16:creationId xmlns:a16="http://schemas.microsoft.com/office/drawing/2014/main" id="{5A95D9C9-6367-02B6-753D-80540637AA15}"/>
              </a:ext>
            </a:extLst>
          </p:cNvPr>
          <p:cNvSpPr/>
          <p:nvPr/>
        </p:nvSpPr>
        <p:spPr>
          <a:xfrm>
            <a:off x="1557372" y="4768187"/>
            <a:ext cx="68069" cy="16076"/>
          </a:xfrm>
          <a:custGeom>
            <a:avLst/>
            <a:gdLst/>
            <a:ahLst/>
            <a:cxnLst/>
            <a:rect l="l" t="t" r="r" b="b"/>
            <a:pathLst>
              <a:path w="1465" h="346" extrusionOk="0">
                <a:moveTo>
                  <a:pt x="179" y="0"/>
                </a:moveTo>
                <a:cubicBezTo>
                  <a:pt x="95" y="0"/>
                  <a:pt x="0" y="72"/>
                  <a:pt x="0" y="179"/>
                </a:cubicBezTo>
                <a:cubicBezTo>
                  <a:pt x="0" y="274"/>
                  <a:pt x="83" y="346"/>
                  <a:pt x="179" y="346"/>
                </a:cubicBezTo>
                <a:lnTo>
                  <a:pt x="1286" y="346"/>
                </a:lnTo>
                <a:cubicBezTo>
                  <a:pt x="1369" y="346"/>
                  <a:pt x="1465" y="274"/>
                  <a:pt x="1465" y="179"/>
                </a:cubicBezTo>
                <a:cubicBezTo>
                  <a:pt x="1465" y="72"/>
                  <a:pt x="1381" y="0"/>
                  <a:pt x="1286"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21" name="Google Shape;695;p26">
            <a:extLst>
              <a:ext uri="{FF2B5EF4-FFF2-40B4-BE49-F238E27FC236}">
                <a16:creationId xmlns:a16="http://schemas.microsoft.com/office/drawing/2014/main" id="{2658AE7A-C5D5-8B21-B96F-3BA4EC02FF07}"/>
              </a:ext>
            </a:extLst>
          </p:cNvPr>
          <p:cNvSpPr/>
          <p:nvPr/>
        </p:nvSpPr>
        <p:spPr>
          <a:xfrm>
            <a:off x="1676273" y="4768187"/>
            <a:ext cx="68116" cy="16076"/>
          </a:xfrm>
          <a:custGeom>
            <a:avLst/>
            <a:gdLst/>
            <a:ahLst/>
            <a:cxnLst/>
            <a:rect l="l" t="t" r="r" b="b"/>
            <a:pathLst>
              <a:path w="1466" h="346" extrusionOk="0">
                <a:moveTo>
                  <a:pt x="180" y="0"/>
                </a:moveTo>
                <a:cubicBezTo>
                  <a:pt x="96" y="0"/>
                  <a:pt x="1" y="72"/>
                  <a:pt x="1" y="179"/>
                </a:cubicBezTo>
                <a:cubicBezTo>
                  <a:pt x="1" y="274"/>
                  <a:pt x="84" y="346"/>
                  <a:pt x="180" y="346"/>
                </a:cubicBezTo>
                <a:lnTo>
                  <a:pt x="1287" y="346"/>
                </a:lnTo>
                <a:cubicBezTo>
                  <a:pt x="1370" y="346"/>
                  <a:pt x="1465" y="274"/>
                  <a:pt x="1465" y="179"/>
                </a:cubicBezTo>
                <a:cubicBezTo>
                  <a:pt x="1465" y="72"/>
                  <a:pt x="1394" y="0"/>
                  <a:pt x="1287"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22" name="Google Shape;696;p26">
            <a:extLst>
              <a:ext uri="{FF2B5EF4-FFF2-40B4-BE49-F238E27FC236}">
                <a16:creationId xmlns:a16="http://schemas.microsoft.com/office/drawing/2014/main" id="{38D6EA74-0C92-FF59-1CFE-F2ECC8EAD5E8}"/>
              </a:ext>
            </a:extLst>
          </p:cNvPr>
          <p:cNvSpPr/>
          <p:nvPr/>
        </p:nvSpPr>
        <p:spPr>
          <a:xfrm>
            <a:off x="1796336" y="4768187"/>
            <a:ext cx="67559" cy="16076"/>
          </a:xfrm>
          <a:custGeom>
            <a:avLst/>
            <a:gdLst/>
            <a:ahLst/>
            <a:cxnLst/>
            <a:rect l="l" t="t" r="r" b="b"/>
            <a:pathLst>
              <a:path w="1454" h="346" extrusionOk="0">
                <a:moveTo>
                  <a:pt x="179" y="0"/>
                </a:moveTo>
                <a:cubicBezTo>
                  <a:pt x="84" y="0"/>
                  <a:pt x="1" y="72"/>
                  <a:pt x="1" y="179"/>
                </a:cubicBezTo>
                <a:cubicBezTo>
                  <a:pt x="1" y="274"/>
                  <a:pt x="72" y="346"/>
                  <a:pt x="179" y="346"/>
                </a:cubicBezTo>
                <a:lnTo>
                  <a:pt x="1275" y="346"/>
                </a:lnTo>
                <a:cubicBezTo>
                  <a:pt x="1370" y="346"/>
                  <a:pt x="1453" y="274"/>
                  <a:pt x="1453" y="179"/>
                </a:cubicBezTo>
                <a:cubicBezTo>
                  <a:pt x="1453" y="72"/>
                  <a:pt x="1370" y="0"/>
                  <a:pt x="1275"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23" name="Google Shape;697;p26">
            <a:extLst>
              <a:ext uri="{FF2B5EF4-FFF2-40B4-BE49-F238E27FC236}">
                <a16:creationId xmlns:a16="http://schemas.microsoft.com/office/drawing/2014/main" id="{F881FA30-1068-A6A5-FE0B-4C2272D7FB76}"/>
              </a:ext>
            </a:extLst>
          </p:cNvPr>
          <p:cNvSpPr/>
          <p:nvPr/>
        </p:nvSpPr>
        <p:spPr>
          <a:xfrm>
            <a:off x="1556815" y="4614113"/>
            <a:ext cx="68627" cy="49531"/>
          </a:xfrm>
          <a:custGeom>
            <a:avLst/>
            <a:gdLst/>
            <a:ahLst/>
            <a:cxnLst/>
            <a:rect l="l" t="t" r="r" b="b"/>
            <a:pathLst>
              <a:path w="1477" h="1066" extrusionOk="0">
                <a:moveTo>
                  <a:pt x="1293" y="0"/>
                </a:moveTo>
                <a:cubicBezTo>
                  <a:pt x="1250" y="0"/>
                  <a:pt x="1209" y="18"/>
                  <a:pt x="1179" y="54"/>
                </a:cubicBezTo>
                <a:lnTo>
                  <a:pt x="572" y="661"/>
                </a:lnTo>
                <a:lnTo>
                  <a:pt x="322" y="411"/>
                </a:lnTo>
                <a:cubicBezTo>
                  <a:pt x="280" y="375"/>
                  <a:pt x="235" y="358"/>
                  <a:pt x="194" y="358"/>
                </a:cubicBezTo>
                <a:cubicBezTo>
                  <a:pt x="152" y="358"/>
                  <a:pt x="113" y="375"/>
                  <a:pt x="84" y="411"/>
                </a:cubicBezTo>
                <a:cubicBezTo>
                  <a:pt x="0" y="483"/>
                  <a:pt x="0" y="590"/>
                  <a:pt x="84" y="649"/>
                </a:cubicBezTo>
                <a:lnTo>
                  <a:pt x="453" y="1018"/>
                </a:lnTo>
                <a:cubicBezTo>
                  <a:pt x="476" y="1054"/>
                  <a:pt x="524" y="1066"/>
                  <a:pt x="572" y="1066"/>
                </a:cubicBezTo>
                <a:cubicBezTo>
                  <a:pt x="619" y="1066"/>
                  <a:pt x="655" y="1054"/>
                  <a:pt x="691" y="1018"/>
                </a:cubicBezTo>
                <a:lnTo>
                  <a:pt x="1417" y="292"/>
                </a:lnTo>
                <a:cubicBezTo>
                  <a:pt x="1477" y="233"/>
                  <a:pt x="1477" y="125"/>
                  <a:pt x="1417" y="54"/>
                </a:cubicBezTo>
                <a:cubicBezTo>
                  <a:pt x="1381" y="18"/>
                  <a:pt x="1337" y="0"/>
                  <a:pt x="1293"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24" name="Google Shape;698;p26">
            <a:extLst>
              <a:ext uri="{FF2B5EF4-FFF2-40B4-BE49-F238E27FC236}">
                <a16:creationId xmlns:a16="http://schemas.microsoft.com/office/drawing/2014/main" id="{6BF3F281-707A-DC42-1965-E37C7F117BD5}"/>
              </a:ext>
            </a:extLst>
          </p:cNvPr>
          <p:cNvSpPr/>
          <p:nvPr/>
        </p:nvSpPr>
        <p:spPr>
          <a:xfrm>
            <a:off x="1795778" y="4614113"/>
            <a:ext cx="69184" cy="49531"/>
          </a:xfrm>
          <a:custGeom>
            <a:avLst/>
            <a:gdLst/>
            <a:ahLst/>
            <a:cxnLst/>
            <a:rect l="l" t="t" r="r" b="b"/>
            <a:pathLst>
              <a:path w="1489" h="1066" extrusionOk="0">
                <a:moveTo>
                  <a:pt x="1282" y="0"/>
                </a:moveTo>
                <a:cubicBezTo>
                  <a:pt x="1239" y="0"/>
                  <a:pt x="1197" y="18"/>
                  <a:pt x="1167" y="54"/>
                </a:cubicBezTo>
                <a:lnTo>
                  <a:pt x="560" y="661"/>
                </a:lnTo>
                <a:lnTo>
                  <a:pt x="310" y="411"/>
                </a:lnTo>
                <a:cubicBezTo>
                  <a:pt x="275" y="375"/>
                  <a:pt x="230" y="358"/>
                  <a:pt x="187" y="358"/>
                </a:cubicBezTo>
                <a:cubicBezTo>
                  <a:pt x="144" y="358"/>
                  <a:pt x="102" y="375"/>
                  <a:pt x="72" y="411"/>
                </a:cubicBezTo>
                <a:cubicBezTo>
                  <a:pt x="1" y="483"/>
                  <a:pt x="1" y="590"/>
                  <a:pt x="72" y="649"/>
                </a:cubicBezTo>
                <a:lnTo>
                  <a:pt x="441" y="1018"/>
                </a:lnTo>
                <a:cubicBezTo>
                  <a:pt x="477" y="1054"/>
                  <a:pt x="513" y="1066"/>
                  <a:pt x="560" y="1066"/>
                </a:cubicBezTo>
                <a:cubicBezTo>
                  <a:pt x="608" y="1066"/>
                  <a:pt x="656" y="1054"/>
                  <a:pt x="679" y="1018"/>
                </a:cubicBezTo>
                <a:lnTo>
                  <a:pt x="1406" y="292"/>
                </a:lnTo>
                <a:cubicBezTo>
                  <a:pt x="1489" y="233"/>
                  <a:pt x="1489" y="125"/>
                  <a:pt x="1406" y="54"/>
                </a:cubicBezTo>
                <a:cubicBezTo>
                  <a:pt x="1370" y="18"/>
                  <a:pt x="1325" y="0"/>
                  <a:pt x="1282"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25" name="Google Shape;699;p26">
            <a:extLst>
              <a:ext uri="{FF2B5EF4-FFF2-40B4-BE49-F238E27FC236}">
                <a16:creationId xmlns:a16="http://schemas.microsoft.com/office/drawing/2014/main" id="{9062644E-D081-7018-02D8-889474998811}"/>
              </a:ext>
            </a:extLst>
          </p:cNvPr>
          <p:cNvSpPr/>
          <p:nvPr/>
        </p:nvSpPr>
        <p:spPr>
          <a:xfrm>
            <a:off x="1675762" y="4682275"/>
            <a:ext cx="69184" cy="49995"/>
          </a:xfrm>
          <a:custGeom>
            <a:avLst/>
            <a:gdLst/>
            <a:ahLst/>
            <a:cxnLst/>
            <a:rect l="l" t="t" r="r" b="b"/>
            <a:pathLst>
              <a:path w="1489" h="1076" extrusionOk="0">
                <a:moveTo>
                  <a:pt x="1293" y="1"/>
                </a:moveTo>
                <a:cubicBezTo>
                  <a:pt x="1250" y="1"/>
                  <a:pt x="1208" y="22"/>
                  <a:pt x="1179" y="63"/>
                </a:cubicBezTo>
                <a:lnTo>
                  <a:pt x="572" y="671"/>
                </a:lnTo>
                <a:lnTo>
                  <a:pt x="321" y="421"/>
                </a:lnTo>
                <a:cubicBezTo>
                  <a:pt x="280" y="379"/>
                  <a:pt x="235" y="358"/>
                  <a:pt x="193" y="358"/>
                </a:cubicBezTo>
                <a:cubicBezTo>
                  <a:pt x="152" y="358"/>
                  <a:pt x="113" y="379"/>
                  <a:pt x="83" y="421"/>
                </a:cubicBezTo>
                <a:cubicBezTo>
                  <a:pt x="0" y="492"/>
                  <a:pt x="0" y="599"/>
                  <a:pt x="83" y="659"/>
                </a:cubicBezTo>
                <a:lnTo>
                  <a:pt x="452" y="1028"/>
                </a:lnTo>
                <a:cubicBezTo>
                  <a:pt x="476" y="1052"/>
                  <a:pt x="524" y="1075"/>
                  <a:pt x="572" y="1075"/>
                </a:cubicBezTo>
                <a:cubicBezTo>
                  <a:pt x="619" y="1075"/>
                  <a:pt x="655" y="1052"/>
                  <a:pt x="691" y="1028"/>
                </a:cubicBezTo>
                <a:lnTo>
                  <a:pt x="1417" y="301"/>
                </a:lnTo>
                <a:cubicBezTo>
                  <a:pt x="1488" y="242"/>
                  <a:pt x="1488" y="123"/>
                  <a:pt x="1417" y="63"/>
                </a:cubicBezTo>
                <a:cubicBezTo>
                  <a:pt x="1381" y="22"/>
                  <a:pt x="1336" y="1"/>
                  <a:pt x="1293"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26" name="Google Shape;700;p26">
            <a:extLst>
              <a:ext uri="{FF2B5EF4-FFF2-40B4-BE49-F238E27FC236}">
                <a16:creationId xmlns:a16="http://schemas.microsoft.com/office/drawing/2014/main" id="{3EBB0D7B-3761-B14D-AD0F-ABEAFBCC4109}"/>
              </a:ext>
            </a:extLst>
          </p:cNvPr>
          <p:cNvSpPr/>
          <p:nvPr/>
        </p:nvSpPr>
        <p:spPr>
          <a:xfrm>
            <a:off x="1437311" y="4750763"/>
            <a:ext cx="69184" cy="49531"/>
          </a:xfrm>
          <a:custGeom>
            <a:avLst/>
            <a:gdLst/>
            <a:ahLst/>
            <a:cxnLst/>
            <a:rect l="l" t="t" r="r" b="b"/>
            <a:pathLst>
              <a:path w="1489" h="1066" extrusionOk="0">
                <a:moveTo>
                  <a:pt x="1289" y="0"/>
                </a:moveTo>
                <a:cubicBezTo>
                  <a:pt x="1248" y="0"/>
                  <a:pt x="1209" y="18"/>
                  <a:pt x="1179" y="54"/>
                </a:cubicBezTo>
                <a:lnTo>
                  <a:pt x="572" y="673"/>
                </a:lnTo>
                <a:lnTo>
                  <a:pt x="310" y="411"/>
                </a:lnTo>
                <a:cubicBezTo>
                  <a:pt x="274" y="375"/>
                  <a:pt x="230" y="357"/>
                  <a:pt x="186" y="357"/>
                </a:cubicBezTo>
                <a:cubicBezTo>
                  <a:pt x="143" y="357"/>
                  <a:pt x="102" y="375"/>
                  <a:pt x="72" y="411"/>
                </a:cubicBezTo>
                <a:cubicBezTo>
                  <a:pt x="0" y="494"/>
                  <a:pt x="0" y="590"/>
                  <a:pt x="72" y="649"/>
                </a:cubicBezTo>
                <a:lnTo>
                  <a:pt x="453" y="1030"/>
                </a:lnTo>
                <a:cubicBezTo>
                  <a:pt x="477" y="1054"/>
                  <a:pt x="524" y="1066"/>
                  <a:pt x="572" y="1066"/>
                </a:cubicBezTo>
                <a:cubicBezTo>
                  <a:pt x="608" y="1066"/>
                  <a:pt x="655" y="1054"/>
                  <a:pt x="691" y="1030"/>
                </a:cubicBezTo>
                <a:lnTo>
                  <a:pt x="1417" y="292"/>
                </a:lnTo>
                <a:cubicBezTo>
                  <a:pt x="1489" y="220"/>
                  <a:pt x="1489" y="113"/>
                  <a:pt x="1417" y="54"/>
                </a:cubicBezTo>
                <a:cubicBezTo>
                  <a:pt x="1376" y="18"/>
                  <a:pt x="1331" y="0"/>
                  <a:pt x="1289"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sp>
        <p:nvSpPr>
          <p:cNvPr id="127" name="Google Shape;701;p26">
            <a:extLst>
              <a:ext uri="{FF2B5EF4-FFF2-40B4-BE49-F238E27FC236}">
                <a16:creationId xmlns:a16="http://schemas.microsoft.com/office/drawing/2014/main" id="{A8187122-3C6A-6ACC-F780-752136FA81E4}"/>
              </a:ext>
            </a:extLst>
          </p:cNvPr>
          <p:cNvSpPr/>
          <p:nvPr/>
        </p:nvSpPr>
        <p:spPr>
          <a:xfrm>
            <a:off x="1675762" y="4546044"/>
            <a:ext cx="69184" cy="49578"/>
          </a:xfrm>
          <a:custGeom>
            <a:avLst/>
            <a:gdLst/>
            <a:ahLst/>
            <a:cxnLst/>
            <a:rect l="l" t="t" r="r" b="b"/>
            <a:pathLst>
              <a:path w="1489" h="1067" extrusionOk="0">
                <a:moveTo>
                  <a:pt x="1293" y="1"/>
                </a:moveTo>
                <a:cubicBezTo>
                  <a:pt x="1250" y="1"/>
                  <a:pt x="1208" y="19"/>
                  <a:pt x="1179" y="54"/>
                </a:cubicBezTo>
                <a:lnTo>
                  <a:pt x="572" y="674"/>
                </a:lnTo>
                <a:lnTo>
                  <a:pt x="321" y="412"/>
                </a:lnTo>
                <a:cubicBezTo>
                  <a:pt x="280" y="376"/>
                  <a:pt x="235" y="358"/>
                  <a:pt x="193" y="358"/>
                </a:cubicBezTo>
                <a:cubicBezTo>
                  <a:pt x="152" y="358"/>
                  <a:pt x="113" y="376"/>
                  <a:pt x="83" y="412"/>
                </a:cubicBezTo>
                <a:cubicBezTo>
                  <a:pt x="0" y="495"/>
                  <a:pt x="0" y="590"/>
                  <a:pt x="83" y="650"/>
                </a:cubicBezTo>
                <a:lnTo>
                  <a:pt x="452" y="1031"/>
                </a:lnTo>
                <a:cubicBezTo>
                  <a:pt x="476" y="1055"/>
                  <a:pt x="524" y="1067"/>
                  <a:pt x="572" y="1067"/>
                </a:cubicBezTo>
                <a:cubicBezTo>
                  <a:pt x="619" y="1067"/>
                  <a:pt x="655" y="1055"/>
                  <a:pt x="691" y="1031"/>
                </a:cubicBezTo>
                <a:lnTo>
                  <a:pt x="1417" y="293"/>
                </a:lnTo>
                <a:cubicBezTo>
                  <a:pt x="1488" y="221"/>
                  <a:pt x="1488" y="114"/>
                  <a:pt x="1417" y="54"/>
                </a:cubicBezTo>
                <a:cubicBezTo>
                  <a:pt x="1381" y="19"/>
                  <a:pt x="1336" y="1"/>
                  <a:pt x="1293"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mj-lt"/>
            </a:endParaRPr>
          </a:p>
        </p:txBody>
      </p:sp>
      <p:pic>
        <p:nvPicPr>
          <p:cNvPr id="131" name="Graphic 130" descr="Baby outline">
            <a:extLst>
              <a:ext uri="{FF2B5EF4-FFF2-40B4-BE49-F238E27FC236}">
                <a16:creationId xmlns:a16="http://schemas.microsoft.com/office/drawing/2014/main" id="{2F4BA91F-BB6F-E0E4-8AEB-38D71CF78F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8620" y="1999246"/>
            <a:ext cx="914400" cy="914400"/>
          </a:xfrm>
          <a:prstGeom prst="rect">
            <a:avLst/>
          </a:prstGeom>
        </p:spPr>
      </p:pic>
      <p:pic>
        <p:nvPicPr>
          <p:cNvPr id="133" name="Graphic 132" descr="Folder Search outline">
            <a:extLst>
              <a:ext uri="{FF2B5EF4-FFF2-40B4-BE49-F238E27FC236}">
                <a16:creationId xmlns:a16="http://schemas.microsoft.com/office/drawing/2014/main" id="{2BDB7D09-A970-7EC3-966A-66F4602EFA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04995" y="2030511"/>
            <a:ext cx="914400" cy="914400"/>
          </a:xfrm>
          <a:prstGeom prst="rect">
            <a:avLst/>
          </a:prstGeom>
        </p:spPr>
      </p:pic>
      <p:sp>
        <p:nvSpPr>
          <p:cNvPr id="4" name="Content Placeholder 1">
            <a:extLst>
              <a:ext uri="{FF2B5EF4-FFF2-40B4-BE49-F238E27FC236}">
                <a16:creationId xmlns:a16="http://schemas.microsoft.com/office/drawing/2014/main" id="{070FE831-E317-FA4D-4104-EAC75B407F35}"/>
              </a:ext>
            </a:extLst>
          </p:cNvPr>
          <p:cNvSpPr txBox="1">
            <a:spLocks/>
          </p:cNvSpPr>
          <p:nvPr/>
        </p:nvSpPr>
        <p:spPr>
          <a:xfrm>
            <a:off x="1101567" y="5887171"/>
            <a:ext cx="9591587" cy="4616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For 2025, the </a:t>
            </a:r>
            <a:r>
              <a:rPr lang="en-US" b="1" dirty="0">
                <a:solidFill>
                  <a:srgbClr val="1E445C"/>
                </a:solidFill>
              </a:rPr>
              <a:t>sample variables remain the same</a:t>
            </a:r>
            <a:r>
              <a:rPr lang="en-US" dirty="0"/>
              <a:t>,</a:t>
            </a:r>
            <a:r>
              <a:rPr lang="en-US" b="1" dirty="0">
                <a:solidFill>
                  <a:srgbClr val="1E445C"/>
                </a:solidFill>
              </a:rPr>
              <a:t> </a:t>
            </a:r>
            <a:r>
              <a:rPr lang="en-US" dirty="0"/>
              <a:t>the only change is the number of babies reported on.</a:t>
            </a:r>
          </a:p>
          <a:p>
            <a:pPr algn="ctr"/>
            <a:endParaRPr lang="en-GB" dirty="0"/>
          </a:p>
        </p:txBody>
      </p:sp>
    </p:spTree>
    <p:extLst>
      <p:ext uri="{BB962C8B-B14F-4D97-AF65-F5344CB8AC3E}">
        <p14:creationId xmlns:p14="http://schemas.microsoft.com/office/powerpoint/2010/main" val="185661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78119-E066-E7B9-E2F9-8A307AC1AE0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541A1E-CDD6-915B-2EA0-25A42F6FB0F4}"/>
              </a:ext>
            </a:extLst>
          </p:cNvPr>
          <p:cNvSpPr>
            <a:spLocks noGrp="1"/>
          </p:cNvSpPr>
          <p:nvPr>
            <p:ph idx="1"/>
          </p:nvPr>
        </p:nvSpPr>
        <p:spPr>
          <a:xfrm>
            <a:off x="516834" y="1271246"/>
            <a:ext cx="11156053" cy="461666"/>
          </a:xfrm>
        </p:spPr>
        <p:txBody>
          <a:bodyPr/>
          <a:lstStyle/>
          <a:p>
            <a:pPr lvl="0"/>
            <a:r>
              <a:rPr lang="en-US" dirty="0"/>
              <a:t>In 2024, the Neonatal care variable was added:</a:t>
            </a:r>
            <a:endParaRPr lang="en-GB" dirty="0"/>
          </a:p>
        </p:txBody>
      </p:sp>
      <p:sp>
        <p:nvSpPr>
          <p:cNvPr id="3" name="Title 2">
            <a:extLst>
              <a:ext uri="{FF2B5EF4-FFF2-40B4-BE49-F238E27FC236}">
                <a16:creationId xmlns:a16="http://schemas.microsoft.com/office/drawing/2014/main" id="{3D9C10A6-D423-B3FD-BBFB-023B717B0B3C}"/>
              </a:ext>
            </a:extLst>
          </p:cNvPr>
          <p:cNvSpPr>
            <a:spLocks noGrp="1"/>
          </p:cNvSpPr>
          <p:nvPr>
            <p:ph type="title"/>
          </p:nvPr>
        </p:nvSpPr>
        <p:spPr/>
        <p:txBody>
          <a:bodyPr/>
          <a:lstStyle/>
          <a:p>
            <a:r>
              <a:rPr lang="en-US" dirty="0"/>
              <a:t>Neonatal care variable: discussion</a:t>
            </a:r>
            <a:endParaRPr lang="en-GB" dirty="0"/>
          </a:p>
        </p:txBody>
      </p:sp>
      <p:grpSp>
        <p:nvGrpSpPr>
          <p:cNvPr id="79" name="Google Shape;656;p26">
            <a:extLst>
              <a:ext uri="{FF2B5EF4-FFF2-40B4-BE49-F238E27FC236}">
                <a16:creationId xmlns:a16="http://schemas.microsoft.com/office/drawing/2014/main" id="{D9AAC9CA-73A6-4CCC-AF6F-168442C27F47}"/>
              </a:ext>
            </a:extLst>
          </p:cNvPr>
          <p:cNvGrpSpPr/>
          <p:nvPr/>
        </p:nvGrpSpPr>
        <p:grpSpPr>
          <a:xfrm>
            <a:off x="516834" y="1781534"/>
            <a:ext cx="4938568" cy="1509600"/>
            <a:chOff x="710274" y="1456476"/>
            <a:chExt cx="3703926" cy="1132200"/>
          </a:xfrm>
        </p:grpSpPr>
        <p:sp>
          <p:nvSpPr>
            <p:cNvPr id="80" name="Google Shape;657;p26">
              <a:extLst>
                <a:ext uri="{FF2B5EF4-FFF2-40B4-BE49-F238E27FC236}">
                  <a16:creationId xmlns:a16="http://schemas.microsoft.com/office/drawing/2014/main" id="{667DCC0E-9354-1B2E-862B-154F3087A7C6}"/>
                </a:ext>
              </a:extLst>
            </p:cNvPr>
            <p:cNvSpPr/>
            <p:nvPr/>
          </p:nvSpPr>
          <p:spPr>
            <a:xfrm>
              <a:off x="1364700" y="1531938"/>
              <a:ext cx="3049500" cy="981300"/>
            </a:xfrm>
            <a:prstGeom prst="homePlate">
              <a:avLst>
                <a:gd name="adj" fmla="val 29403"/>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mj-lt"/>
              </a:endParaRPr>
            </a:p>
          </p:txBody>
        </p:sp>
        <p:sp>
          <p:nvSpPr>
            <p:cNvPr id="81" name="Google Shape;658;p26">
              <a:extLst>
                <a:ext uri="{FF2B5EF4-FFF2-40B4-BE49-F238E27FC236}">
                  <a16:creationId xmlns:a16="http://schemas.microsoft.com/office/drawing/2014/main" id="{69273F62-389B-BFD6-8B90-3BC784F0D949}"/>
                </a:ext>
              </a:extLst>
            </p:cNvPr>
            <p:cNvSpPr/>
            <p:nvPr/>
          </p:nvSpPr>
          <p:spPr>
            <a:xfrm>
              <a:off x="710274" y="1456476"/>
              <a:ext cx="1307100" cy="1132200"/>
            </a:xfrm>
            <a:prstGeom prst="hexagon">
              <a:avLst>
                <a:gd name="adj" fmla="val 28729"/>
                <a:gd name="vf" fmla="val 115470"/>
              </a:avLst>
            </a:prstGeom>
            <a:solidFill>
              <a:schemeClr val="accent1">
                <a:alpha val="58660"/>
              </a:schemeClr>
            </a:solidFill>
            <a:ln>
              <a:noFill/>
            </a:ln>
          </p:spPr>
          <p:txBody>
            <a:bodyPr spcFirstLastPara="1" wrap="square" lIns="121900" tIns="121900" rIns="121900" bIns="121900" anchor="ctr" anchorCtr="0">
              <a:noAutofit/>
            </a:bodyPr>
            <a:lstStyle/>
            <a:p>
              <a:endParaRPr sz="2400" dirty="0">
                <a:latin typeface="+mj-lt"/>
              </a:endParaRPr>
            </a:p>
          </p:txBody>
        </p:sp>
        <p:sp>
          <p:nvSpPr>
            <p:cNvPr id="82" name="Google Shape;659;p26">
              <a:extLst>
                <a:ext uri="{FF2B5EF4-FFF2-40B4-BE49-F238E27FC236}">
                  <a16:creationId xmlns:a16="http://schemas.microsoft.com/office/drawing/2014/main" id="{8E5F105C-6337-689E-F918-F52102C4DB44}"/>
                </a:ext>
              </a:extLst>
            </p:cNvPr>
            <p:cNvSpPr/>
            <p:nvPr/>
          </p:nvSpPr>
          <p:spPr>
            <a:xfrm>
              <a:off x="883425" y="1606475"/>
              <a:ext cx="960900" cy="832200"/>
            </a:xfrm>
            <a:prstGeom prst="hexagon">
              <a:avLst>
                <a:gd name="adj" fmla="val 28729"/>
                <a:gd name="vf" fmla="val 115470"/>
              </a:avLst>
            </a:prstGeom>
            <a:solidFill>
              <a:schemeClr val="accent1"/>
            </a:solidFill>
            <a:ln>
              <a:noFill/>
            </a:ln>
          </p:spPr>
          <p:txBody>
            <a:bodyPr spcFirstLastPara="1" wrap="square" lIns="121900" tIns="121900" rIns="121900" bIns="121900" anchor="ctr" anchorCtr="0">
              <a:noAutofit/>
            </a:bodyPr>
            <a:lstStyle/>
            <a:p>
              <a:endParaRPr sz="2400" dirty="0">
                <a:latin typeface="+mj-lt"/>
              </a:endParaRPr>
            </a:p>
          </p:txBody>
        </p:sp>
        <p:sp>
          <p:nvSpPr>
            <p:cNvPr id="83" name="Google Shape;660;p26">
              <a:extLst>
                <a:ext uri="{FF2B5EF4-FFF2-40B4-BE49-F238E27FC236}">
                  <a16:creationId xmlns:a16="http://schemas.microsoft.com/office/drawing/2014/main" id="{26392212-0236-FF11-EF79-68B7D34E9AC1}"/>
                </a:ext>
              </a:extLst>
            </p:cNvPr>
            <p:cNvSpPr txBox="1"/>
            <p:nvPr/>
          </p:nvSpPr>
          <p:spPr>
            <a:xfrm>
              <a:off x="2017369" y="1897017"/>
              <a:ext cx="2297774" cy="590100"/>
            </a:xfrm>
            <a:prstGeom prst="rect">
              <a:avLst/>
            </a:prstGeom>
            <a:noFill/>
            <a:ln>
              <a:noFill/>
            </a:ln>
          </p:spPr>
          <p:txBody>
            <a:bodyPr spcFirstLastPara="1" wrap="square" lIns="121900" tIns="121900" rIns="121900" bIns="121900" anchor="ctr" anchorCtr="0">
              <a:noAutofit/>
            </a:bodyPr>
            <a:lstStyle/>
            <a:p>
              <a:r>
                <a:rPr lang="en-US" sz="1600" dirty="0">
                  <a:latin typeface="+mj-lt"/>
                  <a:ea typeface="Roboto"/>
                  <a:cs typeface="Roboto"/>
                  <a:sym typeface="Roboto"/>
                </a:rPr>
                <a:t>Record if a service user’s baby received neonatal care and if so, in which unit. </a:t>
              </a:r>
              <a:endParaRPr sz="1600" dirty="0">
                <a:latin typeface="+mj-lt"/>
                <a:ea typeface="Roboto"/>
                <a:cs typeface="Roboto"/>
                <a:sym typeface="Roboto"/>
              </a:endParaRPr>
            </a:p>
          </p:txBody>
        </p:sp>
        <p:sp>
          <p:nvSpPr>
            <p:cNvPr id="84" name="Google Shape;661;p26">
              <a:extLst>
                <a:ext uri="{FF2B5EF4-FFF2-40B4-BE49-F238E27FC236}">
                  <a16:creationId xmlns:a16="http://schemas.microsoft.com/office/drawing/2014/main" id="{6F826DD0-A7DC-A5A2-96E9-0C0C4C8B1BC0}"/>
                </a:ext>
              </a:extLst>
            </p:cNvPr>
            <p:cNvSpPr txBox="1"/>
            <p:nvPr/>
          </p:nvSpPr>
          <p:spPr>
            <a:xfrm>
              <a:off x="2027025" y="1602950"/>
              <a:ext cx="2079600" cy="354600"/>
            </a:xfrm>
            <a:prstGeom prst="rect">
              <a:avLst/>
            </a:prstGeom>
            <a:noFill/>
            <a:ln>
              <a:noFill/>
            </a:ln>
          </p:spPr>
          <p:txBody>
            <a:bodyPr spcFirstLastPara="1" wrap="square" lIns="121900" tIns="121900" rIns="121900" bIns="121900" anchor="ctr" anchorCtr="0">
              <a:noAutofit/>
            </a:bodyPr>
            <a:lstStyle/>
            <a:p>
              <a:r>
                <a:rPr lang="en" sz="2267" dirty="0">
                  <a:solidFill>
                    <a:schemeClr val="accent1"/>
                  </a:solidFill>
                  <a:latin typeface="+mj-lt"/>
                  <a:ea typeface="Fira Sans Extra Condensed Medium"/>
                  <a:cs typeface="Fira Sans Extra Condensed Medium"/>
                  <a:sym typeface="Fira Sans Extra Condensed Medium"/>
                </a:rPr>
                <a:t>Neonatal care</a:t>
              </a:r>
              <a:endParaRPr sz="2267" dirty="0">
                <a:solidFill>
                  <a:schemeClr val="accent1"/>
                </a:solidFill>
                <a:latin typeface="+mj-lt"/>
                <a:ea typeface="Fira Sans Extra Condensed Medium"/>
                <a:cs typeface="Fira Sans Extra Condensed Medium"/>
                <a:sym typeface="Fira Sans Extra Condensed Medium"/>
              </a:endParaRPr>
            </a:p>
          </p:txBody>
        </p:sp>
      </p:grpSp>
      <p:pic>
        <p:nvPicPr>
          <p:cNvPr id="131" name="Graphic 130" descr="Baby outline">
            <a:extLst>
              <a:ext uri="{FF2B5EF4-FFF2-40B4-BE49-F238E27FC236}">
                <a16:creationId xmlns:a16="http://schemas.microsoft.com/office/drawing/2014/main" id="{B5C5AECF-9F8D-576C-9655-843F94A33D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260" y="2047868"/>
            <a:ext cx="914400" cy="914400"/>
          </a:xfrm>
          <a:prstGeom prst="rect">
            <a:avLst/>
          </a:prstGeom>
        </p:spPr>
      </p:pic>
      <p:sp>
        <p:nvSpPr>
          <p:cNvPr id="6" name="TextBox 5">
            <a:extLst>
              <a:ext uri="{FF2B5EF4-FFF2-40B4-BE49-F238E27FC236}">
                <a16:creationId xmlns:a16="http://schemas.microsoft.com/office/drawing/2014/main" id="{50DCA727-369C-C1B8-AC59-54D80A463A00}"/>
              </a:ext>
            </a:extLst>
          </p:cNvPr>
          <p:cNvSpPr txBox="1"/>
          <p:nvPr/>
        </p:nvSpPr>
        <p:spPr>
          <a:xfrm>
            <a:off x="359330" y="3449783"/>
            <a:ext cx="5518277" cy="2136482"/>
          </a:xfrm>
          <a:prstGeom prst="rect">
            <a:avLst/>
          </a:prstGeom>
          <a:noFill/>
        </p:spPr>
        <p:txBody>
          <a:bodyPr wrap="square">
            <a:spAutoFit/>
          </a:bodyPr>
          <a:lstStyle/>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All babies who received neonatal care at any point should be included, including </a:t>
            </a:r>
            <a:r>
              <a:rPr lang="en-GB" sz="1600" spc="0" dirty="0">
                <a:solidFill>
                  <a:srgbClr val="4D4639"/>
                </a:solidFill>
                <a:effectLst/>
                <a:latin typeface="Arial" panose="020B0604020202020204" pitchFamily="34" charset="0"/>
                <a:ea typeface="Times New Roman" panose="02020603050405020304" pitchFamily="18" charset="0"/>
              </a:rPr>
              <a:t>babies who were discharged and then re-admitted for neonatal care. </a:t>
            </a:r>
            <a:endParaRPr lang="en-GB" sz="1600" dirty="0">
              <a:solidFill>
                <a:srgbClr val="4D4639"/>
              </a:solidFill>
              <a:latin typeface="Arial" panose="020B0604020202020204" pitchFamily="34" charset="0"/>
              <a:ea typeface="Times New Roman" panose="02020603050405020304" pitchFamily="18" charset="0"/>
            </a:endParaRP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GB" sz="1600" spc="0" dirty="0">
                <a:solidFill>
                  <a:srgbClr val="4D4639"/>
                </a:solidFill>
                <a:effectLst/>
                <a:latin typeface="Arial" panose="020B0604020202020204" pitchFamily="34" charset="0"/>
                <a:ea typeface="Times New Roman" panose="02020603050405020304" pitchFamily="18" charset="0"/>
              </a:rPr>
              <a:t>This is so that we can understand experiences of service users whose baby/</a:t>
            </a:r>
            <a:r>
              <a:rPr lang="en-GB" sz="1600" dirty="0">
                <a:solidFill>
                  <a:srgbClr val="4D4639"/>
                </a:solidFill>
                <a:latin typeface="Arial" panose="020B0604020202020204" pitchFamily="34" charset="0"/>
                <a:ea typeface="Times New Roman" panose="02020603050405020304" pitchFamily="18" charset="0"/>
              </a:rPr>
              <a:t>b</a:t>
            </a:r>
            <a:r>
              <a:rPr lang="en-GB" sz="1600" spc="0" dirty="0">
                <a:solidFill>
                  <a:srgbClr val="4D4639"/>
                </a:solidFill>
                <a:effectLst/>
                <a:latin typeface="Arial" panose="020B0604020202020204" pitchFamily="34" charset="0"/>
                <a:ea typeface="Times New Roman" panose="02020603050405020304" pitchFamily="18" charset="0"/>
              </a:rPr>
              <a:t>abies received neonatal care, which will help trusts to improve the care provided to these service users. </a:t>
            </a:r>
            <a:endParaRPr lang="en-GB" sz="1600" dirty="0">
              <a:solidFill>
                <a:srgbClr val="4D4639"/>
              </a:solidFill>
              <a:effectLst/>
              <a:latin typeface="Arial" panose="020B0604020202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FD394A22-0C99-3070-50D5-A59DBFFDCD49}"/>
              </a:ext>
            </a:extLst>
          </p:cNvPr>
          <p:cNvSpPr txBox="1"/>
          <p:nvPr/>
        </p:nvSpPr>
        <p:spPr>
          <a:xfrm>
            <a:off x="6193551" y="1345194"/>
            <a:ext cx="5326720" cy="4363759"/>
          </a:xfrm>
          <a:prstGeom prst="rect">
            <a:avLst/>
          </a:prstGeom>
          <a:solidFill>
            <a:schemeClr val="bg1"/>
          </a:solidFill>
          <a:ln>
            <a:solidFill>
              <a:srgbClr val="1E445C"/>
            </a:solidFill>
          </a:ln>
        </p:spPr>
        <p:txBody>
          <a:bodyPr wrap="square">
            <a:spAutoFit/>
          </a:bodyPr>
          <a:lstStyle/>
          <a:p>
            <a:pPr lvl="0">
              <a:lnSpc>
                <a:spcPct val="115000"/>
              </a:lnSpc>
              <a:spcBef>
                <a:spcPts val="600"/>
              </a:spcBef>
              <a:spcAft>
                <a:spcPts val="800"/>
              </a:spcAft>
              <a:buClr>
                <a:srgbClr val="007B4E"/>
              </a:buClr>
              <a:buSzPts val="1200"/>
            </a:pPr>
            <a:r>
              <a:rPr lang="en-GB" sz="1600" dirty="0">
                <a:solidFill>
                  <a:srgbClr val="4D4639"/>
                </a:solidFill>
                <a:effectLst/>
                <a:latin typeface="Arial" panose="020B0604020202020204" pitchFamily="34" charset="0"/>
                <a:ea typeface="Times New Roman" panose="02020603050405020304" pitchFamily="18" charset="0"/>
              </a:rPr>
              <a:t>1 = NICU</a:t>
            </a:r>
            <a:r>
              <a:rPr lang="en-GB" sz="1600" dirty="0">
                <a:solidFill>
                  <a:srgbClr val="4D4639"/>
                </a:solidFill>
                <a:latin typeface="Arial" panose="020B0604020202020204" pitchFamily="34" charset="0"/>
                <a:ea typeface="Times New Roman" panose="02020603050405020304" pitchFamily="18" charset="0"/>
              </a:rPr>
              <a:t>        </a:t>
            </a:r>
            <a:r>
              <a:rPr lang="en-GB" sz="1600" dirty="0">
                <a:solidFill>
                  <a:srgbClr val="4D4639"/>
                </a:solidFill>
                <a:effectLst/>
                <a:latin typeface="Arial" panose="020B0604020202020204" pitchFamily="34" charset="0"/>
                <a:ea typeface="Times New Roman" panose="02020603050405020304" pitchFamily="18" charset="0"/>
              </a:rPr>
              <a:t>2 = SCBU</a:t>
            </a:r>
            <a:r>
              <a:rPr lang="en-GB" sz="1600" dirty="0">
                <a:solidFill>
                  <a:srgbClr val="4D4639"/>
                </a:solidFill>
                <a:latin typeface="Arial" panose="020B0604020202020204" pitchFamily="34" charset="0"/>
                <a:ea typeface="Times New Roman" panose="02020603050405020304" pitchFamily="18" charset="0"/>
              </a:rPr>
              <a:t>       </a:t>
            </a:r>
            <a:r>
              <a:rPr lang="en-GB" sz="1600" dirty="0">
                <a:solidFill>
                  <a:srgbClr val="4D4639"/>
                </a:solidFill>
                <a:effectLst/>
                <a:latin typeface="Arial" panose="020B0604020202020204" pitchFamily="34" charset="0"/>
                <a:ea typeface="Times New Roman" panose="02020603050405020304" pitchFamily="18" charset="0"/>
              </a:rPr>
              <a:t>3 = LNU</a:t>
            </a:r>
          </a:p>
          <a:p>
            <a:pPr lvl="0">
              <a:lnSpc>
                <a:spcPct val="115000"/>
              </a:lnSpc>
              <a:spcBef>
                <a:spcPts val="600"/>
              </a:spcBef>
              <a:spcAft>
                <a:spcPts val="800"/>
              </a:spcAft>
              <a:buClr>
                <a:srgbClr val="007B4E"/>
              </a:buClr>
              <a:buSzPts val="1200"/>
            </a:pPr>
            <a:r>
              <a:rPr lang="en-GB" sz="1600" dirty="0">
                <a:solidFill>
                  <a:srgbClr val="4D4639"/>
                </a:solidFill>
                <a:effectLst/>
                <a:latin typeface="Arial" panose="020B0604020202020204" pitchFamily="34" charset="0"/>
                <a:ea typeface="Times New Roman" panose="02020603050405020304" pitchFamily="18" charset="0"/>
              </a:rPr>
              <a:t>4 = Transitional care (babies are admitted to transitional care for treatments such as mild jaundice, feeding problems, being kept warm)</a:t>
            </a:r>
          </a:p>
          <a:p>
            <a:pPr lvl="0">
              <a:lnSpc>
                <a:spcPct val="115000"/>
              </a:lnSpc>
              <a:spcBef>
                <a:spcPts val="600"/>
              </a:spcBef>
              <a:spcAft>
                <a:spcPts val="800"/>
              </a:spcAft>
              <a:buClr>
                <a:srgbClr val="007B4E"/>
              </a:buClr>
              <a:buSzPts val="1200"/>
            </a:pPr>
            <a:r>
              <a:rPr lang="en-GB" sz="1600" dirty="0">
                <a:solidFill>
                  <a:srgbClr val="4D4639"/>
                </a:solidFill>
                <a:effectLst/>
                <a:latin typeface="Arial" panose="020B0604020202020204" pitchFamily="34" charset="0"/>
                <a:ea typeface="Times New Roman" panose="02020603050405020304" pitchFamily="18" charset="0"/>
              </a:rPr>
              <a:t>5 = Outreach (babies who receive additional specialist care at home e.g., home oxygen, feeding problems/poor weight gain, complex medication regimes)</a:t>
            </a:r>
          </a:p>
          <a:p>
            <a:pPr lvl="0">
              <a:lnSpc>
                <a:spcPct val="115000"/>
              </a:lnSpc>
              <a:spcBef>
                <a:spcPts val="600"/>
              </a:spcBef>
              <a:spcAft>
                <a:spcPts val="800"/>
              </a:spcAft>
              <a:buClr>
                <a:srgbClr val="007B4E"/>
              </a:buClr>
              <a:buSzPts val="1200"/>
            </a:pPr>
            <a:r>
              <a:rPr lang="en-GB" sz="1600" dirty="0">
                <a:solidFill>
                  <a:srgbClr val="4D4639"/>
                </a:solidFill>
                <a:effectLst/>
                <a:latin typeface="Arial" panose="020B0604020202020204" pitchFamily="34" charset="0"/>
                <a:ea typeface="Times New Roman" panose="02020603050405020304" pitchFamily="18" charset="0"/>
              </a:rPr>
              <a:t>6 = Baby received neonatal care in multiple units (babies who received neonatal care in more than one unit, e.g. NICU, SCBU, LNU, transitional, and outreach care)</a:t>
            </a:r>
          </a:p>
          <a:p>
            <a:pPr lvl="0">
              <a:lnSpc>
                <a:spcPct val="115000"/>
              </a:lnSpc>
              <a:spcBef>
                <a:spcPts val="600"/>
              </a:spcBef>
              <a:spcAft>
                <a:spcPts val="800"/>
              </a:spcAft>
              <a:buClr>
                <a:srgbClr val="007B4E"/>
              </a:buClr>
              <a:buSzPts val="1200"/>
            </a:pPr>
            <a:r>
              <a:rPr lang="en-GB" sz="1600" dirty="0">
                <a:solidFill>
                  <a:srgbClr val="4D4639"/>
                </a:solidFill>
                <a:effectLst/>
                <a:latin typeface="Arial" panose="020B0604020202020204" pitchFamily="34" charset="0"/>
                <a:ea typeface="Times New Roman" panose="02020603050405020304" pitchFamily="18" charset="0"/>
              </a:rPr>
              <a:t>7 = Baby did not receive neonatal care</a:t>
            </a:r>
          </a:p>
          <a:p>
            <a:pPr lvl="0">
              <a:lnSpc>
                <a:spcPct val="115000"/>
              </a:lnSpc>
              <a:spcBef>
                <a:spcPts val="600"/>
              </a:spcBef>
              <a:spcAft>
                <a:spcPts val="800"/>
              </a:spcAft>
              <a:buClr>
                <a:srgbClr val="007B4E"/>
              </a:buClr>
              <a:buSzPts val="1200"/>
            </a:pPr>
            <a:r>
              <a:rPr lang="en-GB" sz="1600" dirty="0">
                <a:solidFill>
                  <a:srgbClr val="4D4639"/>
                </a:solidFill>
                <a:effectLst/>
                <a:latin typeface="Arial" panose="020B0604020202020204" pitchFamily="34" charset="0"/>
                <a:ea typeface="Times New Roman" panose="02020603050405020304" pitchFamily="18" charset="0"/>
              </a:rPr>
              <a:t>8 = Not known</a:t>
            </a:r>
          </a:p>
        </p:txBody>
      </p:sp>
      <p:grpSp>
        <p:nvGrpSpPr>
          <p:cNvPr id="9" name="Google Shape;662;p26">
            <a:extLst>
              <a:ext uri="{FF2B5EF4-FFF2-40B4-BE49-F238E27FC236}">
                <a16:creationId xmlns:a16="http://schemas.microsoft.com/office/drawing/2014/main" id="{7A6419B4-88CE-A85F-A30F-89309333D4D1}"/>
              </a:ext>
            </a:extLst>
          </p:cNvPr>
          <p:cNvGrpSpPr/>
          <p:nvPr/>
        </p:nvGrpSpPr>
        <p:grpSpPr>
          <a:xfrm>
            <a:off x="4585630" y="5472612"/>
            <a:ext cx="1385966" cy="1185737"/>
            <a:chOff x="710274" y="3077051"/>
            <a:chExt cx="1307100" cy="1132200"/>
          </a:xfrm>
        </p:grpSpPr>
        <p:sp>
          <p:nvSpPr>
            <p:cNvPr id="10" name="Google Shape;664;p26">
              <a:extLst>
                <a:ext uri="{FF2B5EF4-FFF2-40B4-BE49-F238E27FC236}">
                  <a16:creationId xmlns:a16="http://schemas.microsoft.com/office/drawing/2014/main" id="{5D94815C-CFD2-BAB0-5E0E-DA2829BA5A76}"/>
                </a:ext>
              </a:extLst>
            </p:cNvPr>
            <p:cNvSpPr/>
            <p:nvPr/>
          </p:nvSpPr>
          <p:spPr>
            <a:xfrm>
              <a:off x="710274" y="3077051"/>
              <a:ext cx="1307100" cy="1132200"/>
            </a:xfrm>
            <a:prstGeom prst="hexagon">
              <a:avLst>
                <a:gd name="adj" fmla="val 28729"/>
                <a:gd name="vf" fmla="val 115470"/>
              </a:avLst>
            </a:prstGeom>
            <a:solidFill>
              <a:schemeClr val="bg2">
                <a:alpha val="58430"/>
              </a:schemeClr>
            </a:solidFill>
            <a:ln>
              <a:noFill/>
            </a:ln>
          </p:spPr>
          <p:txBody>
            <a:bodyPr spcFirstLastPara="1" wrap="square" lIns="121900" tIns="121900" rIns="121900" bIns="121900" anchor="ctr" anchorCtr="0">
              <a:noAutofit/>
            </a:bodyPr>
            <a:lstStyle/>
            <a:p>
              <a:endParaRPr sz="2400" dirty="0">
                <a:latin typeface="+mj-lt"/>
              </a:endParaRPr>
            </a:p>
          </p:txBody>
        </p:sp>
        <p:sp>
          <p:nvSpPr>
            <p:cNvPr id="11" name="Google Shape;665;p26">
              <a:extLst>
                <a:ext uri="{FF2B5EF4-FFF2-40B4-BE49-F238E27FC236}">
                  <a16:creationId xmlns:a16="http://schemas.microsoft.com/office/drawing/2014/main" id="{B83B7BD5-908C-D604-C97E-21BE6D8027D2}"/>
                </a:ext>
              </a:extLst>
            </p:cNvPr>
            <p:cNvSpPr/>
            <p:nvPr/>
          </p:nvSpPr>
          <p:spPr>
            <a:xfrm>
              <a:off x="883425" y="3227050"/>
              <a:ext cx="960900" cy="832200"/>
            </a:xfrm>
            <a:prstGeom prst="hexagon">
              <a:avLst>
                <a:gd name="adj" fmla="val 28729"/>
                <a:gd name="vf" fmla="val 115470"/>
              </a:avLst>
            </a:prstGeom>
            <a:solidFill>
              <a:schemeClr val="accent2"/>
            </a:solidFill>
            <a:ln>
              <a:noFill/>
            </a:ln>
          </p:spPr>
          <p:txBody>
            <a:bodyPr spcFirstLastPara="1" wrap="square" lIns="121900" tIns="121900" rIns="121900" bIns="121900" anchor="ctr" anchorCtr="0">
              <a:noAutofit/>
            </a:bodyPr>
            <a:lstStyle/>
            <a:p>
              <a:endParaRPr sz="2400" dirty="0">
                <a:latin typeface="+mj-lt"/>
              </a:endParaRPr>
            </a:p>
          </p:txBody>
        </p:sp>
      </p:grpSp>
      <p:pic>
        <p:nvPicPr>
          <p:cNvPr id="14" name="Graphic 13" descr="Customer review outline">
            <a:extLst>
              <a:ext uri="{FF2B5EF4-FFF2-40B4-BE49-F238E27FC236}">
                <a16:creationId xmlns:a16="http://schemas.microsoft.com/office/drawing/2014/main" id="{097EC65A-A10A-61F7-8D9C-0FDA4B46B5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0788" y="5717654"/>
            <a:ext cx="695650" cy="695650"/>
          </a:xfrm>
          <a:prstGeom prst="rect">
            <a:avLst/>
          </a:prstGeom>
        </p:spPr>
      </p:pic>
    </p:spTree>
    <p:extLst>
      <p:ext uri="{BB962C8B-B14F-4D97-AF65-F5344CB8AC3E}">
        <p14:creationId xmlns:p14="http://schemas.microsoft.com/office/powerpoint/2010/main" val="858293184"/>
      </p:ext>
    </p:extLst>
  </p:cSld>
  <p:clrMapOvr>
    <a:masterClrMapping/>
  </p:clrMapOvr>
</p:sld>
</file>

<file path=ppt/theme/theme1.xml><?xml version="1.0" encoding="utf-8"?>
<a:theme xmlns:a="http://schemas.openxmlformats.org/drawingml/2006/main" name="Picker">
  <a:themeElements>
    <a:clrScheme name="Survey Coordination Centre">
      <a:dk1>
        <a:srgbClr val="4A4A49"/>
      </a:dk1>
      <a:lt1>
        <a:srgbClr val="FFFFFF"/>
      </a:lt1>
      <a:dk2>
        <a:srgbClr val="007B4E"/>
      </a:dk2>
      <a:lt2>
        <a:srgbClr val="1E445C"/>
      </a:lt2>
      <a:accent1>
        <a:srgbClr val="007B4E"/>
      </a:accent1>
      <a:accent2>
        <a:srgbClr val="1E445C"/>
      </a:accent2>
      <a:accent3>
        <a:srgbClr val="8A2700"/>
      </a:accent3>
      <a:accent4>
        <a:srgbClr val="954F72"/>
      </a:accent4>
      <a:accent5>
        <a:srgbClr val="4A4A49"/>
      </a:accent5>
      <a:accent6>
        <a:srgbClr val="9D9E9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C powerpoint v1 2" id="{723BAC71-5429-45AD-A892-B6FA2CFAEF71}" vid="{56C44EA5-0E68-45F8-809C-7AF87142F5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UI/customUI14.xml><?xml version="1.0" encoding="utf-8"?>
<customUI xmlns="http://schemas.microsoft.com/office/2009/07/customui">
  <ribbon startFromScratch="false">
    <tabs>
      <tab idMso="TabDesign" visible="false"/>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97441b-d3fe-4788-8629-aff52d38f515">
      <Terms xmlns="http://schemas.microsoft.com/office/infopath/2007/PartnerControls"/>
    </lcf76f155ced4ddcb4097134ff3c332f>
    <TaxCatchAll xmlns="1d162527-c308-4a98-98b8-9e726c57dd8b" xsi:nil="true"/>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A4C212-6214-4584-9BB9-C191D08CA82E}">
  <ds:schemaRefs>
    <ds:schemaRef ds:uri="http://schemas.microsoft.com/office/2006/metadata/properties"/>
    <ds:schemaRef ds:uri="http://schemas.microsoft.com/office/infopath/2007/PartnerControls"/>
    <ds:schemaRef ds:uri="74f68ddb-d01d-416a-a182-e23d2bb6af81"/>
    <ds:schemaRef ds:uri="9bdeb251-9ec1-465c-93f5-125537cb15dd"/>
    <ds:schemaRef ds:uri="c497441b-d3fe-4788-8629-aff52d38f515"/>
    <ds:schemaRef ds:uri="1d162527-c308-4a98-98b8-9e726c57dd8b"/>
  </ds:schemaRefs>
</ds:datastoreItem>
</file>

<file path=customXml/itemProps2.xml><?xml version="1.0" encoding="utf-8"?>
<ds:datastoreItem xmlns:ds="http://schemas.openxmlformats.org/officeDocument/2006/customXml" ds:itemID="{77197550-199E-4C76-B365-E92A60FBD47E}">
  <ds:schemaRefs>
    <ds:schemaRef ds:uri="http://schemas.microsoft.com/sharepoint/v3/contenttype/forms"/>
  </ds:schemaRefs>
</ds:datastoreItem>
</file>

<file path=customXml/itemProps3.xml><?xml version="1.0" encoding="utf-8"?>
<ds:datastoreItem xmlns:ds="http://schemas.openxmlformats.org/officeDocument/2006/customXml" ds:itemID="{7813F7C0-0163-48D2-9254-387338F281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SCC powerpoint v1 3</Template>
  <TotalTime>1603</TotalTime>
  <Words>4430</Words>
  <Application>Microsoft Office PowerPoint</Application>
  <PresentationFormat>Widescreen</PresentationFormat>
  <Paragraphs>413</Paragraphs>
  <Slides>42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Aptos</vt:lpstr>
      <vt:lpstr>Arial</vt:lpstr>
      <vt:lpstr>Calibri</vt:lpstr>
      <vt:lpstr>Courier New</vt:lpstr>
      <vt:lpstr>Wingdings</vt:lpstr>
      <vt:lpstr>Picker</vt:lpstr>
      <vt:lpstr>2025 Maternity Survey Trust Webinar 2</vt:lpstr>
      <vt:lpstr>Contents</vt:lpstr>
      <vt:lpstr>Overview of 2025 survey</vt:lpstr>
      <vt:lpstr>Introduction</vt:lpstr>
      <vt:lpstr>Sampling and contact approach</vt:lpstr>
      <vt:lpstr>Sample criteria: Eligibility criteria</vt:lpstr>
      <vt:lpstr>Sample criteria: Eligibility criteria</vt:lpstr>
      <vt:lpstr>Sample variables: changes for MAT25</vt:lpstr>
      <vt:lpstr>Neonatal care variable: discussion</vt:lpstr>
      <vt:lpstr>Contact approach</vt:lpstr>
      <vt:lpstr>Potential sampling errors</vt:lpstr>
      <vt:lpstr>Check sample prior to submission</vt:lpstr>
      <vt:lpstr>Sample Declaration Form</vt:lpstr>
      <vt:lpstr>Service user-facing materials</vt:lpstr>
      <vt:lpstr>Patient communication: updates &amp; feedback</vt:lpstr>
      <vt:lpstr>Other survey materials: publicity</vt:lpstr>
      <vt:lpstr>Accessibility options</vt:lpstr>
      <vt:lpstr>Questionnaire development: survey questions</vt:lpstr>
      <vt:lpstr>Development process  </vt:lpstr>
      <vt:lpstr>Updated instructional text / definitions for 2025</vt:lpstr>
      <vt:lpstr>Questions updated for 2025</vt:lpstr>
      <vt:lpstr>Questions added for 2025</vt:lpstr>
      <vt:lpstr>Questions removed for 2025</vt:lpstr>
      <vt:lpstr>Data Protection and Section 251 Requirements</vt:lpstr>
      <vt:lpstr>General Data Protection Regulation (GDPR) &amp; National Data Opt-Out Programme</vt:lpstr>
      <vt:lpstr>Section 251 requirements</vt:lpstr>
      <vt:lpstr>Section 251 requirements: dissent poster and 16/17-year-olds leaflet</vt:lpstr>
      <vt:lpstr>Demographic Batch Service (DBS) Checks</vt:lpstr>
      <vt:lpstr>DBS Requirements</vt:lpstr>
      <vt:lpstr>DBS Requirements</vt:lpstr>
      <vt:lpstr>Instruction manuals</vt:lpstr>
      <vt:lpstr>Survey Handbook</vt:lpstr>
      <vt:lpstr>Sampling Instructions</vt:lpstr>
      <vt:lpstr>Other Documents</vt:lpstr>
      <vt:lpstr>Generic NPSP Instruction Documents</vt:lpstr>
      <vt:lpstr>Entering fieldwork</vt:lpstr>
      <vt:lpstr>Entering fieldwork early / on time</vt:lpstr>
      <vt:lpstr>Key dates</vt:lpstr>
      <vt:lpstr>Key dates</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Davidson</dc:creator>
  <cp:lastModifiedBy>Catherine Davidson</cp:lastModifiedBy>
  <cp:revision>142</cp:revision>
  <dcterms:created xsi:type="dcterms:W3CDTF">2025-01-07T14:18:10Z</dcterms:created>
  <dcterms:modified xsi:type="dcterms:W3CDTF">2025-02-12T09:09:46Z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